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Default Extension="doc" ContentType="application/msword"/>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64"/>
  </p:notesMasterIdLst>
  <p:sldIdLst>
    <p:sldId id="354" r:id="rId2"/>
    <p:sldId id="494" r:id="rId3"/>
    <p:sldId id="501" r:id="rId4"/>
    <p:sldId id="428" r:id="rId5"/>
    <p:sldId id="429" r:id="rId6"/>
    <p:sldId id="286" r:id="rId7"/>
    <p:sldId id="474" r:id="rId8"/>
    <p:sldId id="422" r:id="rId9"/>
    <p:sldId id="423" r:id="rId10"/>
    <p:sldId id="415" r:id="rId11"/>
    <p:sldId id="416" r:id="rId12"/>
    <p:sldId id="440" r:id="rId13"/>
    <p:sldId id="495" r:id="rId14"/>
    <p:sldId id="482" r:id="rId15"/>
    <p:sldId id="457" r:id="rId16"/>
    <p:sldId id="432" r:id="rId17"/>
    <p:sldId id="504" r:id="rId18"/>
    <p:sldId id="506" r:id="rId19"/>
    <p:sldId id="507" r:id="rId20"/>
    <p:sldId id="453" r:id="rId21"/>
    <p:sldId id="480" r:id="rId22"/>
    <p:sldId id="455" r:id="rId23"/>
    <p:sldId id="456" r:id="rId24"/>
    <p:sldId id="489" r:id="rId25"/>
    <p:sldId id="491" r:id="rId26"/>
    <p:sldId id="458" r:id="rId27"/>
    <p:sldId id="461" r:id="rId28"/>
    <p:sldId id="475" r:id="rId29"/>
    <p:sldId id="459" r:id="rId30"/>
    <p:sldId id="460" r:id="rId31"/>
    <p:sldId id="471" r:id="rId32"/>
    <p:sldId id="472" r:id="rId33"/>
    <p:sldId id="462" r:id="rId34"/>
    <p:sldId id="470" r:id="rId35"/>
    <p:sldId id="463" r:id="rId36"/>
    <p:sldId id="469" r:id="rId37"/>
    <p:sldId id="484" r:id="rId38"/>
    <p:sldId id="485" r:id="rId39"/>
    <p:sldId id="486" r:id="rId40"/>
    <p:sldId id="487" r:id="rId41"/>
    <p:sldId id="402" r:id="rId42"/>
    <p:sldId id="510" r:id="rId43"/>
    <p:sldId id="509" r:id="rId44"/>
    <p:sldId id="511" r:id="rId45"/>
    <p:sldId id="451" r:id="rId46"/>
    <p:sldId id="500" r:id="rId47"/>
    <p:sldId id="499" r:id="rId48"/>
    <p:sldId id="498" r:id="rId49"/>
    <p:sldId id="478" r:id="rId50"/>
    <p:sldId id="490" r:id="rId51"/>
    <p:sldId id="373" r:id="rId52"/>
    <p:sldId id="492" r:id="rId53"/>
    <p:sldId id="512" r:id="rId54"/>
    <p:sldId id="513" r:id="rId55"/>
    <p:sldId id="514" r:id="rId56"/>
    <p:sldId id="380" r:id="rId57"/>
    <p:sldId id="419" r:id="rId58"/>
    <p:sldId id="383" r:id="rId59"/>
    <p:sldId id="515" r:id="rId60"/>
    <p:sldId id="483" r:id="rId61"/>
    <p:sldId id="493" r:id="rId62"/>
    <p:sldId id="427" r:id="rId63"/>
    <p:sldId id="417" r:id="rId64"/>
    <p:sldId id="382" r:id="rId65"/>
    <p:sldId id="418" r:id="rId66"/>
    <p:sldId id="420" r:id="rId67"/>
    <p:sldId id="488" r:id="rId68"/>
    <p:sldId id="497" r:id="rId69"/>
    <p:sldId id="421" r:id="rId70"/>
    <p:sldId id="430" r:id="rId71"/>
    <p:sldId id="431" r:id="rId72"/>
    <p:sldId id="496" r:id="rId73"/>
    <p:sldId id="434" r:id="rId74"/>
    <p:sldId id="435" r:id="rId75"/>
    <p:sldId id="508" r:id="rId76"/>
    <p:sldId id="403" r:id="rId77"/>
    <p:sldId id="404" r:id="rId78"/>
    <p:sldId id="405" r:id="rId79"/>
    <p:sldId id="406" r:id="rId80"/>
    <p:sldId id="407" r:id="rId81"/>
    <p:sldId id="438" r:id="rId82"/>
    <p:sldId id="393" r:id="rId83"/>
    <p:sldId id="385" r:id="rId84"/>
    <p:sldId id="366" r:id="rId85"/>
    <p:sldId id="367" r:id="rId86"/>
    <p:sldId id="368" r:id="rId87"/>
    <p:sldId id="414" r:id="rId88"/>
    <p:sldId id="289" r:id="rId89"/>
    <p:sldId id="412" r:id="rId90"/>
    <p:sldId id="413" r:id="rId91"/>
    <p:sldId id="287" r:id="rId92"/>
    <p:sldId id="439" r:id="rId93"/>
    <p:sldId id="389" r:id="rId94"/>
    <p:sldId id="441" r:id="rId95"/>
    <p:sldId id="442" r:id="rId96"/>
    <p:sldId id="443" r:id="rId97"/>
    <p:sldId id="444" r:id="rId98"/>
    <p:sldId id="295" r:id="rId99"/>
    <p:sldId id="315" r:id="rId100"/>
    <p:sldId id="365" r:id="rId101"/>
    <p:sldId id="445" r:id="rId102"/>
    <p:sldId id="446" r:id="rId103"/>
    <p:sldId id="447" r:id="rId104"/>
    <p:sldId id="448" r:id="rId105"/>
    <p:sldId id="449" r:id="rId106"/>
    <p:sldId id="450" r:id="rId107"/>
    <p:sldId id="330" r:id="rId108"/>
    <p:sldId id="396" r:id="rId109"/>
    <p:sldId id="397" r:id="rId110"/>
    <p:sldId id="395" r:id="rId111"/>
    <p:sldId id="343" r:id="rId112"/>
    <p:sldId id="303" r:id="rId113"/>
    <p:sldId id="344" r:id="rId114"/>
    <p:sldId id="304" r:id="rId115"/>
    <p:sldId id="305" r:id="rId116"/>
    <p:sldId id="306" r:id="rId117"/>
    <p:sldId id="308" r:id="rId118"/>
    <p:sldId id="309" r:id="rId119"/>
    <p:sldId id="310" r:id="rId120"/>
    <p:sldId id="312" r:id="rId121"/>
    <p:sldId id="311" r:id="rId122"/>
    <p:sldId id="318" r:id="rId123"/>
    <p:sldId id="361" r:id="rId124"/>
    <p:sldId id="384" r:id="rId125"/>
    <p:sldId id="319" r:id="rId126"/>
    <p:sldId id="323" r:id="rId127"/>
    <p:sldId id="392" r:id="rId128"/>
    <p:sldId id="320" r:id="rId129"/>
    <p:sldId id="321" r:id="rId130"/>
    <p:sldId id="322" r:id="rId131"/>
    <p:sldId id="324" r:id="rId132"/>
    <p:sldId id="387" r:id="rId133"/>
    <p:sldId id="325" r:id="rId134"/>
    <p:sldId id="326" r:id="rId135"/>
    <p:sldId id="357" r:id="rId136"/>
    <p:sldId id="327" r:id="rId137"/>
    <p:sldId id="328" r:id="rId138"/>
    <p:sldId id="331" r:id="rId139"/>
    <p:sldId id="332" r:id="rId140"/>
    <p:sldId id="400" r:id="rId141"/>
    <p:sldId id="401" r:id="rId142"/>
    <p:sldId id="262" r:id="rId143"/>
    <p:sldId id="355" r:id="rId144"/>
    <p:sldId id="290" r:id="rId145"/>
    <p:sldId id="291" r:id="rId146"/>
    <p:sldId id="364" r:id="rId147"/>
    <p:sldId id="424" r:id="rId148"/>
    <p:sldId id="425" r:id="rId149"/>
    <p:sldId id="391" r:id="rId150"/>
    <p:sldId id="297" r:id="rId151"/>
    <p:sldId id="437" r:id="rId152"/>
    <p:sldId id="348" r:id="rId153"/>
    <p:sldId id="349" r:id="rId154"/>
    <p:sldId id="300" r:id="rId155"/>
    <p:sldId id="301" r:id="rId156"/>
    <p:sldId id="302" r:id="rId157"/>
    <p:sldId id="409" r:id="rId158"/>
    <p:sldId id="410" r:id="rId159"/>
    <p:sldId id="411" r:id="rId160"/>
    <p:sldId id="452" r:id="rId161"/>
    <p:sldId id="273" r:id="rId162"/>
    <p:sldId id="473" r:id="rId1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2"/>
    <a:srgbClr val="FF3C02"/>
    <a:srgbClr val="1F1F5D"/>
    <a:srgbClr val="06892A"/>
    <a:srgbClr val="07962E"/>
    <a:srgbClr val="0AB538"/>
    <a:srgbClr val="F6F6F6"/>
    <a:srgbClr val="C653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p:scale>
          <a:sx n="100" d="100"/>
          <a:sy n="100" d="100"/>
        </p:scale>
        <p:origin x="-208" y="-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848" y="104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59598853868194845"/>
          <c:y val="9.6256684491978606E-2"/>
          <c:w val="0.30085959885386832"/>
          <c:h val="0.66310160427807507"/>
        </c:manualLayout>
      </c:layout>
      <c:barChart>
        <c:barDir val="col"/>
        <c:grouping val="clustered"/>
        <c:ser>
          <c:idx val="0"/>
          <c:order val="0"/>
          <c:tx>
            <c:strRef>
              <c:f>Sheet1!$A$2</c:f>
              <c:strCache>
                <c:ptCount val="1"/>
              </c:strCache>
            </c:strRef>
          </c:tx>
          <c:spPr>
            <a:solidFill>
              <a:srgbClr val="9999FF"/>
            </a:solidFill>
            <a:ln w="24871">
              <a:solidFill>
                <a:srgbClr val="000000"/>
              </a:solidFill>
              <a:prstDash val="solid"/>
            </a:ln>
          </c:spPr>
          <c:cat>
            <c:strRef>
              <c:f>Sheet1!$B$1:$E$1</c:f>
              <c:strCache>
                <c:ptCount val="4"/>
                <c:pt idx="0">
                  <c:v>Twelve Nations</c:v>
                </c:pt>
                <c:pt idx="1">
                  <c:v>France</c:v>
                </c:pt>
                <c:pt idx="2">
                  <c:v>Sweden</c:v>
                </c:pt>
                <c:pt idx="3">
                  <c:v>Canada</c:v>
                </c:pt>
              </c:strCache>
            </c:strRef>
          </c:cat>
          <c:val>
            <c:numRef>
              <c:f>Sheet1!$B$2:$E$2</c:f>
              <c:numCache>
                <c:formatCode>General</c:formatCode>
                <c:ptCount val="4"/>
                <c:pt idx="0">
                  <c:v>0</c:v>
                </c:pt>
                <c:pt idx="1">
                  <c:v>20</c:v>
                </c:pt>
                <c:pt idx="2">
                  <c:v>26</c:v>
                </c:pt>
                <c:pt idx="3">
                  <c:v>48</c:v>
                </c:pt>
              </c:numCache>
            </c:numRef>
          </c:val>
        </c:ser>
        <c:ser>
          <c:idx val="1"/>
          <c:order val="1"/>
          <c:tx>
            <c:strRef>
              <c:f>Sheet1!$A$3</c:f>
              <c:strCache>
                <c:ptCount val="1"/>
              </c:strCache>
            </c:strRef>
          </c:tx>
          <c:spPr>
            <a:solidFill>
              <a:srgbClr val="993366"/>
            </a:solidFill>
            <a:ln w="24871">
              <a:solidFill>
                <a:srgbClr val="000000"/>
              </a:solidFill>
              <a:prstDash val="solid"/>
            </a:ln>
          </c:spPr>
          <c:cat>
            <c:strRef>
              <c:f>Sheet1!$B$1:$E$1</c:f>
              <c:strCache>
                <c:ptCount val="4"/>
                <c:pt idx="0">
                  <c:v>Twelve Nations</c:v>
                </c:pt>
                <c:pt idx="1">
                  <c:v>France</c:v>
                </c:pt>
                <c:pt idx="2">
                  <c:v>Sweden</c:v>
                </c:pt>
                <c:pt idx="3">
                  <c:v>Canada</c:v>
                </c:pt>
              </c:strCache>
            </c:strRef>
          </c:cat>
          <c:val>
            <c:numRef>
              <c:f>Sheet1!$B$3:$E$3</c:f>
              <c:numCache>
                <c:formatCode>General</c:formatCode>
                <c:ptCount val="4"/>
              </c:numCache>
            </c:numRef>
          </c:val>
        </c:ser>
        <c:ser>
          <c:idx val="2"/>
          <c:order val="2"/>
          <c:tx>
            <c:strRef>
              <c:f>Sheet1!$A$4</c:f>
              <c:strCache>
                <c:ptCount val="1"/>
              </c:strCache>
            </c:strRef>
          </c:tx>
          <c:spPr>
            <a:solidFill>
              <a:srgbClr val="FFFFCC"/>
            </a:solidFill>
            <a:ln w="24871">
              <a:solidFill>
                <a:srgbClr val="000000"/>
              </a:solidFill>
              <a:prstDash val="solid"/>
            </a:ln>
          </c:spPr>
          <c:cat>
            <c:strRef>
              <c:f>Sheet1!$B$1:$E$1</c:f>
              <c:strCache>
                <c:ptCount val="4"/>
                <c:pt idx="0">
                  <c:v>Twelve Nations</c:v>
                </c:pt>
                <c:pt idx="1">
                  <c:v>France</c:v>
                </c:pt>
                <c:pt idx="2">
                  <c:v>Sweden</c:v>
                </c:pt>
                <c:pt idx="3">
                  <c:v>Canada</c:v>
                </c:pt>
              </c:strCache>
            </c:strRef>
          </c:cat>
          <c:val>
            <c:numRef>
              <c:f>Sheet1!$B$4:$E$4</c:f>
              <c:numCache>
                <c:formatCode>General</c:formatCode>
                <c:ptCount val="4"/>
              </c:numCache>
            </c:numRef>
          </c:val>
        </c:ser>
        <c:ser>
          <c:idx val="3"/>
          <c:order val="3"/>
          <c:tx>
            <c:strRef>
              <c:f>Sheet1!$A$5</c:f>
              <c:strCache>
                <c:ptCount val="1"/>
              </c:strCache>
            </c:strRef>
          </c:tx>
          <c:spPr>
            <a:solidFill>
              <a:srgbClr val="CCFFFF"/>
            </a:solidFill>
            <a:ln w="24871">
              <a:solidFill>
                <a:srgbClr val="000000"/>
              </a:solidFill>
              <a:prstDash val="solid"/>
            </a:ln>
          </c:spPr>
          <c:cat>
            <c:strRef>
              <c:f>Sheet1!$B$1:$E$1</c:f>
              <c:strCache>
                <c:ptCount val="4"/>
                <c:pt idx="0">
                  <c:v>Twelve Nations</c:v>
                </c:pt>
                <c:pt idx="1">
                  <c:v>France</c:v>
                </c:pt>
                <c:pt idx="2">
                  <c:v>Sweden</c:v>
                </c:pt>
                <c:pt idx="3">
                  <c:v>Canada</c:v>
                </c:pt>
              </c:strCache>
            </c:strRef>
          </c:cat>
          <c:val>
            <c:numRef>
              <c:f>Sheet1!$B$5:$E$5</c:f>
              <c:numCache>
                <c:formatCode>General</c:formatCode>
                <c:ptCount val="4"/>
              </c:numCache>
            </c:numRef>
          </c:val>
        </c:ser>
        <c:gapWidth val="170"/>
        <c:overlap val="100"/>
        <c:axId val="210312192"/>
        <c:axId val="210334464"/>
      </c:barChart>
      <c:catAx>
        <c:axId val="210312192"/>
        <c:scaling>
          <c:orientation val="minMax"/>
        </c:scaling>
        <c:axPos val="b"/>
        <c:numFmt formatCode="General" sourceLinked="1"/>
        <c:tickLblPos val="nextTo"/>
        <c:spPr>
          <a:ln w="6218">
            <a:solidFill>
              <a:srgbClr val="000000"/>
            </a:solidFill>
            <a:prstDash val="solid"/>
          </a:ln>
        </c:spPr>
        <c:txPr>
          <a:bodyPr rot="-2700000" vert="horz"/>
          <a:lstStyle/>
          <a:p>
            <a:pPr>
              <a:defRPr sz="1371" b="0" i="0" u="none" strike="noStrike" baseline="0">
                <a:solidFill>
                  <a:srgbClr val="000000"/>
                </a:solidFill>
                <a:latin typeface="Palatino"/>
                <a:ea typeface="Palatino"/>
                <a:cs typeface="Palatino"/>
              </a:defRPr>
            </a:pPr>
            <a:endParaRPr lang="de-DE"/>
          </a:p>
        </c:txPr>
        <c:crossAx val="210334464"/>
        <c:crosses val="autoZero"/>
        <c:auto val="1"/>
        <c:lblAlgn val="ctr"/>
        <c:lblOffset val="100"/>
        <c:tickLblSkip val="1"/>
        <c:tickMarkSkip val="1"/>
      </c:catAx>
      <c:valAx>
        <c:axId val="210334464"/>
        <c:scaling>
          <c:orientation val="minMax"/>
        </c:scaling>
        <c:axPos val="l"/>
        <c:title>
          <c:tx>
            <c:rich>
              <a:bodyPr rot="0" vert="horz"/>
              <a:lstStyle/>
              <a:p>
                <a:pPr algn="ctr">
                  <a:defRPr sz="1371" b="0" i="0" u="none" strike="noStrike" baseline="0">
                    <a:solidFill>
                      <a:srgbClr val="000000"/>
                    </a:solidFill>
                    <a:latin typeface="Palatino"/>
                    <a:ea typeface="Palatino"/>
                    <a:cs typeface="Palatino"/>
                  </a:defRPr>
                </a:pPr>
                <a:r>
                  <a:t>Kilograms Per Thousand People</a:t>
                </a:r>
              </a:p>
            </c:rich>
          </c:tx>
          <c:layout>
            <c:manualLayout>
              <c:xMode val="edge"/>
              <c:yMode val="edge"/>
              <c:x val="0.24355300859598858"/>
              <c:y val="0.34224598930481293"/>
            </c:manualLayout>
          </c:layout>
          <c:spPr>
            <a:noFill/>
            <a:ln w="49742">
              <a:noFill/>
            </a:ln>
          </c:spPr>
        </c:title>
        <c:numFmt formatCode="General" sourceLinked="1"/>
        <c:tickLblPos val="nextTo"/>
        <c:spPr>
          <a:ln w="6218">
            <a:solidFill>
              <a:srgbClr val="000000"/>
            </a:solidFill>
            <a:prstDash val="solid"/>
          </a:ln>
        </c:spPr>
        <c:txPr>
          <a:bodyPr rot="0" vert="horz"/>
          <a:lstStyle/>
          <a:p>
            <a:pPr>
              <a:defRPr sz="588" b="0" i="0" u="none" strike="noStrike" baseline="0">
                <a:solidFill>
                  <a:srgbClr val="000000"/>
                </a:solidFill>
                <a:latin typeface="Palatino"/>
                <a:ea typeface="Palatino"/>
                <a:cs typeface="Palatino"/>
              </a:defRPr>
            </a:pPr>
            <a:endParaRPr lang="de-DE"/>
          </a:p>
        </c:txPr>
        <c:crossAx val="210312192"/>
        <c:crosses val="autoZero"/>
        <c:crossBetween val="between"/>
      </c:valAx>
      <c:spPr>
        <a:solidFill>
          <a:srgbClr val="C0C0C0"/>
        </a:solidFill>
        <a:ln w="6218">
          <a:solidFill>
            <a:srgbClr val="000000"/>
          </a:solidFill>
          <a:prstDash val="solid"/>
        </a:ln>
      </c:spPr>
    </c:plotArea>
    <c:plotVisOnly val="1"/>
    <c:dispBlanksAs val="gap"/>
  </c:chart>
  <c:spPr>
    <a:noFill/>
    <a:ln>
      <a:noFill/>
    </a:ln>
  </c:spPr>
  <c:txPr>
    <a:bodyPr/>
    <a:lstStyle/>
    <a:p>
      <a:pPr>
        <a:defRPr sz="1077" b="0" i="0" u="none" strike="noStrike" baseline="0">
          <a:solidFill>
            <a:srgbClr val="000000"/>
          </a:solidFill>
          <a:latin typeface="Geneva"/>
          <a:ea typeface="Geneva"/>
          <a:cs typeface="Geneva"/>
        </a:defRPr>
      </a:pPr>
      <a:endParaRPr lang="de-DE"/>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21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21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1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21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02F3112-EDF6-437E-9F39-6B094163955F}" type="slidenum">
              <a:rPr lang="en-US"/>
              <a:pPr/>
              <a:t>‹Nr.›</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5146A-22D2-4583-8D18-F38CE0DFB5BE}" type="slidenum">
              <a:rPr lang="en-US"/>
              <a:pPr/>
              <a:t>1</a:t>
            </a:fld>
            <a:endParaRPr lang="en-US"/>
          </a:p>
        </p:txBody>
      </p:sp>
      <p:sp>
        <p:nvSpPr>
          <p:cNvPr id="206850" name="Rectangle 2"/>
          <p:cNvSpPr>
            <a:spLocks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9A3FE-01E2-47F4-BEA2-77D7A0942BB4}" type="slidenum">
              <a:rPr lang="en-US"/>
              <a:pPr/>
              <a:t>10</a:t>
            </a:fld>
            <a:endParaRPr lang="en-US"/>
          </a:p>
        </p:txBody>
      </p:sp>
      <p:sp>
        <p:nvSpPr>
          <p:cNvPr id="324610" name="Rectangle 2"/>
          <p:cNvSpPr>
            <a:spLocks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35B4C-1DC6-4C74-90B3-7A3DE5AE52DA}" type="slidenum">
              <a:rPr lang="en-US"/>
              <a:pPr/>
              <a:t>100</a:t>
            </a:fld>
            <a:endParaRPr lang="en-US"/>
          </a:p>
        </p:txBody>
      </p:sp>
      <p:sp>
        <p:nvSpPr>
          <p:cNvPr id="231426" name="Rectangle 2"/>
          <p:cNvSpPr>
            <a:spLocks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6A510-FC92-4435-8B76-00BC774181EC}" type="slidenum">
              <a:rPr lang="en-US"/>
              <a:pPr/>
              <a:t>101</a:t>
            </a:fld>
            <a:endParaRPr lang="en-US"/>
          </a:p>
        </p:txBody>
      </p:sp>
      <p:sp>
        <p:nvSpPr>
          <p:cNvPr id="386050" name="Rectangle 2"/>
          <p:cNvSpPr>
            <a:spLocks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1B015-8C07-4EFE-9409-43EE29726756}" type="slidenum">
              <a:rPr lang="en-US"/>
              <a:pPr/>
              <a:t>102</a:t>
            </a:fld>
            <a:endParaRPr lang="en-US"/>
          </a:p>
        </p:txBody>
      </p:sp>
      <p:sp>
        <p:nvSpPr>
          <p:cNvPr id="388098" name="Rectangle 2"/>
          <p:cNvSpPr>
            <a:spLocks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E94C97-5E57-4EB7-8DE7-62CBF4B7B1A7}" type="slidenum">
              <a:rPr lang="en-US"/>
              <a:pPr/>
              <a:t>103</a:t>
            </a:fld>
            <a:endParaRPr lang="en-US"/>
          </a:p>
        </p:txBody>
      </p:sp>
      <p:sp>
        <p:nvSpPr>
          <p:cNvPr id="390146" name="Rectangle 2"/>
          <p:cNvSpPr>
            <a:spLocks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F6C97-E10A-41DE-9DA9-C11B6F2BFE71}" type="slidenum">
              <a:rPr lang="en-US"/>
              <a:pPr/>
              <a:t>104</a:t>
            </a:fld>
            <a:endParaRPr lang="en-US"/>
          </a:p>
        </p:txBody>
      </p:sp>
      <p:sp>
        <p:nvSpPr>
          <p:cNvPr id="392194" name="Rectangle 2"/>
          <p:cNvSpPr>
            <a:spLocks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9318CB-A6BE-44E1-84C0-CB0F45A203B0}" type="slidenum">
              <a:rPr lang="en-US"/>
              <a:pPr/>
              <a:t>105</a:t>
            </a:fld>
            <a:endParaRPr lang="en-US"/>
          </a:p>
        </p:txBody>
      </p:sp>
      <p:sp>
        <p:nvSpPr>
          <p:cNvPr id="394242" name="Rectangle 2"/>
          <p:cNvSpPr>
            <a:spLocks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8C142-8A80-48C0-975D-CB90ECCA65CB}" type="slidenum">
              <a:rPr lang="en-US"/>
              <a:pPr/>
              <a:t>106</a:t>
            </a:fld>
            <a:endParaRPr lang="en-US"/>
          </a:p>
        </p:txBody>
      </p:sp>
      <p:sp>
        <p:nvSpPr>
          <p:cNvPr id="396290" name="Rectangle 2"/>
          <p:cNvSpPr>
            <a:spLocks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C4685-C59E-4EC5-9108-63BF1194AEE1}" type="slidenum">
              <a:rPr lang="en-US"/>
              <a:pPr/>
              <a:t>107</a:t>
            </a:fld>
            <a:endParaRPr lang="en-US"/>
          </a:p>
        </p:txBody>
      </p:sp>
      <p:sp>
        <p:nvSpPr>
          <p:cNvPr id="165890" name="Rectangle 2"/>
          <p:cNvSpPr>
            <a:spLocks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DD5E3-95CA-4964-AB12-523A860C32EA}" type="slidenum">
              <a:rPr lang="en-US"/>
              <a:pPr/>
              <a:t>108</a:t>
            </a:fld>
            <a:endParaRPr lang="en-US"/>
          </a:p>
        </p:txBody>
      </p:sp>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5C000-B76A-461F-A320-29489792CFFB}" type="slidenum">
              <a:rPr lang="en-US"/>
              <a:pPr/>
              <a:t>109</a:t>
            </a:fld>
            <a:endParaRPr lang="en-US"/>
          </a:p>
        </p:txBody>
      </p:sp>
      <p:sp>
        <p:nvSpPr>
          <p:cNvPr id="457730" name="Rectangle 2"/>
          <p:cNvSpPr>
            <a:spLocks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E7AC2-656D-450F-9E1B-7F514AEB0CCE}" type="slidenum">
              <a:rPr lang="en-US"/>
              <a:pPr/>
              <a:t>11</a:t>
            </a:fld>
            <a:endParaRPr lang="en-US"/>
          </a:p>
        </p:txBody>
      </p:sp>
      <p:sp>
        <p:nvSpPr>
          <p:cNvPr id="326658" name="Rectangle 2"/>
          <p:cNvSpPr>
            <a:spLocks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CFC91-4366-469A-BC2C-E395555BCF60}" type="slidenum">
              <a:rPr lang="en-US"/>
              <a:pPr/>
              <a:t>110</a:t>
            </a:fld>
            <a:endParaRPr lang="en-US"/>
          </a:p>
        </p:txBody>
      </p:sp>
      <p:sp>
        <p:nvSpPr>
          <p:cNvPr id="458754" name="Rectangle 2"/>
          <p:cNvSpPr>
            <a:spLocks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0E148-6F39-43AA-90E2-AE4FDF92D3E8}" type="slidenum">
              <a:rPr lang="en-US"/>
              <a:pPr/>
              <a:t>111</a:t>
            </a:fld>
            <a:endParaRPr lang="en-US"/>
          </a:p>
        </p:txBody>
      </p:sp>
      <p:sp>
        <p:nvSpPr>
          <p:cNvPr id="188418" name="Rectangle 2"/>
          <p:cNvSpPr>
            <a:spLocks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A8763-1A5A-4E3F-A99D-0A802BEB4F59}" type="slidenum">
              <a:rPr lang="en-US"/>
              <a:pPr/>
              <a:t>112</a:t>
            </a:fld>
            <a:endParaRPr lang="en-US"/>
          </a:p>
        </p:txBody>
      </p:sp>
      <p:sp>
        <p:nvSpPr>
          <p:cNvPr id="138242" name="Rectangle 2"/>
          <p:cNvSpPr>
            <a:spLocks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F4437-A2AA-426B-91A7-62D20D556FD2}" type="slidenum">
              <a:rPr lang="en-US"/>
              <a:pPr/>
              <a:t>113</a:t>
            </a:fld>
            <a:endParaRPr lang="en-US"/>
          </a:p>
        </p:txBody>
      </p:sp>
      <p:sp>
        <p:nvSpPr>
          <p:cNvPr id="189442" name="Rectangle 2"/>
          <p:cNvSpPr>
            <a:spLocks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C197B7-28B9-4164-B50C-AD774CDE8805}" type="slidenum">
              <a:rPr lang="en-US"/>
              <a:pPr/>
              <a:t>114</a:t>
            </a:fld>
            <a:endParaRPr lang="en-US"/>
          </a:p>
        </p:txBody>
      </p:sp>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7FBB4-3F61-4DAE-A69E-A429C0C79E75}" type="slidenum">
              <a:rPr lang="en-US"/>
              <a:pPr/>
              <a:t>115</a:t>
            </a:fld>
            <a:endParaRPr lang="en-US"/>
          </a:p>
        </p:txBody>
      </p:sp>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57873-E4A2-461D-BD4B-FF679FC8A8A0}" type="slidenum">
              <a:rPr lang="en-US"/>
              <a:pPr/>
              <a:t>116</a:t>
            </a:fld>
            <a:endParaRPr lang="en-US"/>
          </a:p>
        </p:txBody>
      </p:sp>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C0980-D7D0-4A36-9A8C-01C046EAD130}" type="slidenum">
              <a:rPr lang="en-US"/>
              <a:pPr/>
              <a:t>117</a:t>
            </a:fld>
            <a:endParaRPr lang="en-US"/>
          </a:p>
        </p:txBody>
      </p:sp>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Because of the heat generated by each intensely radioactive fuel bundle they cannot be stacked in close proximity and must be cooled by circulating water.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F9E1C-0F8E-442F-9DD4-6F2C17CE8CFD}" type="slidenum">
              <a:rPr lang="en-US"/>
              <a:pPr/>
              <a:t>118</a:t>
            </a:fld>
            <a:endParaRPr lang="en-US"/>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CD73F-2B15-47F6-A113-ABA58DB2BCDF}" type="slidenum">
              <a:rPr lang="en-US"/>
              <a:pPr/>
              <a:t>119</a:t>
            </a:fld>
            <a:endParaRPr lang="en-US"/>
          </a:p>
        </p:txBody>
      </p:sp>
      <p:sp>
        <p:nvSpPr>
          <p:cNvPr id="145410" name="Rectangle 2"/>
          <p:cNvSpPr>
            <a:spLocks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0C6CC-A06E-479E-985D-3FC74B221472}" type="slidenum">
              <a:rPr lang="en-US"/>
              <a:pPr/>
              <a:t>12</a:t>
            </a:fld>
            <a:endParaRPr lang="en-US"/>
          </a:p>
        </p:txBody>
      </p:sp>
      <p:sp>
        <p:nvSpPr>
          <p:cNvPr id="375810" name="Rectangle 2"/>
          <p:cNvSpPr>
            <a:spLocks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53A8C-75DA-43F9-A3C9-291A610A923E}" type="slidenum">
              <a:rPr lang="en-US"/>
              <a:pPr/>
              <a:t>120</a:t>
            </a:fld>
            <a:endParaRPr lang="en-US"/>
          </a:p>
        </p:txBody>
      </p:sp>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29BED-05C4-4644-9B6D-94073023D987}" type="slidenum">
              <a:rPr lang="en-US"/>
              <a:pPr/>
              <a:t>121</a:t>
            </a:fld>
            <a:endParaRPr lang="en-US"/>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B959D-56A4-4A0B-B767-4F4F16C22FAC}" type="slidenum">
              <a:rPr lang="en-US"/>
              <a:pPr/>
              <a:t>122</a:t>
            </a:fld>
            <a:endParaRPr lang="en-US"/>
          </a:p>
        </p:txBody>
      </p:sp>
      <p:sp>
        <p:nvSpPr>
          <p:cNvPr id="153602" name="Rectangle 2"/>
          <p:cNvSpPr>
            <a:spLocks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3AC0F-35CB-4462-B3CB-0634C0E62917}" type="slidenum">
              <a:rPr lang="en-US"/>
              <a:pPr/>
              <a:t>123</a:t>
            </a:fld>
            <a:endParaRPr lang="en-US"/>
          </a:p>
        </p:txBody>
      </p:sp>
      <p:sp>
        <p:nvSpPr>
          <p:cNvPr id="223234" name="Rectangle 2"/>
          <p:cNvSpPr>
            <a:spLocks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0ADD1-848F-496F-86DC-CF154D2A1EBD}" type="slidenum">
              <a:rPr lang="en-US"/>
              <a:pPr/>
              <a:t>124</a:t>
            </a:fld>
            <a:endParaRPr lang="en-US"/>
          </a:p>
        </p:txBody>
      </p:sp>
      <p:sp>
        <p:nvSpPr>
          <p:cNvPr id="275458" name="Rectangle 2"/>
          <p:cNvSpPr>
            <a:spLocks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229AE-2980-402D-BB2A-D87C7AFDD047}" type="slidenum">
              <a:rPr lang="en-US"/>
              <a:pPr/>
              <a:t>125</a:t>
            </a:fld>
            <a:endParaRPr lang="en-US"/>
          </a:p>
        </p:txBody>
      </p:sp>
      <p:sp>
        <p:nvSpPr>
          <p:cNvPr id="154626" name="Rectangle 2"/>
          <p:cNvSpPr>
            <a:spLocks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624EE-F4A3-407A-89FC-38FDB62F70FA}" type="slidenum">
              <a:rPr lang="en-US"/>
              <a:pPr/>
              <a:t>126</a:t>
            </a:fld>
            <a:endParaRPr lang="en-US"/>
          </a:p>
        </p:txBody>
      </p:sp>
      <p:sp>
        <p:nvSpPr>
          <p:cNvPr id="155650" name="Rectangle 2"/>
          <p:cNvSpPr>
            <a:spLocks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CD7C5-603C-4652-BA0D-E435F66B3953}" type="slidenum">
              <a:rPr lang="en-US"/>
              <a:pPr/>
              <a:t>127</a:t>
            </a:fld>
            <a:endParaRPr lang="en-US"/>
          </a:p>
        </p:txBody>
      </p:sp>
      <p:sp>
        <p:nvSpPr>
          <p:cNvPr id="283650" name="Rectangle 2"/>
          <p:cNvSpPr>
            <a:spLocks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A63EC-4C2A-4C1C-9BE2-9584397E634A}" type="slidenum">
              <a:rPr lang="en-US"/>
              <a:pPr/>
              <a:t>128</a:t>
            </a:fld>
            <a:endParaRPr lang="en-US"/>
          </a:p>
        </p:txBody>
      </p:sp>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2A3121-D7DA-45D2-AE71-1B7B0AB94151}" type="slidenum">
              <a:rPr lang="en-US"/>
              <a:pPr/>
              <a:t>129</a:t>
            </a:fld>
            <a:endParaRPr lang="en-US"/>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EC54F-52A9-4812-980F-08E170549067}" type="slidenum">
              <a:rPr lang="en-US"/>
              <a:pPr/>
              <a:t>13</a:t>
            </a:fld>
            <a:endParaRPr lang="en-US"/>
          </a:p>
        </p:txBody>
      </p:sp>
      <p:sp>
        <p:nvSpPr>
          <p:cNvPr id="4925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25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DE712-C368-459E-94E2-C616801604E1}" type="slidenum">
              <a:rPr lang="en-US"/>
              <a:pPr/>
              <a:t>130</a:t>
            </a:fld>
            <a:endParaRPr lang="en-US"/>
          </a:p>
        </p:txBody>
      </p:sp>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A78A8-AA65-4CC7-BE06-9D21ED286CB3}" type="slidenum">
              <a:rPr lang="en-US"/>
              <a:pPr/>
              <a:t>131</a:t>
            </a:fld>
            <a:endParaRPr lang="en-US"/>
          </a:p>
        </p:txBody>
      </p:sp>
      <p:sp>
        <p:nvSpPr>
          <p:cNvPr id="159746" name="Rectangle 2"/>
          <p:cNvSpPr>
            <a:spLocks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3A92F6-D38B-4702-B9B7-83E242325874}" type="slidenum">
              <a:rPr lang="en-US"/>
              <a:pPr/>
              <a:t>132</a:t>
            </a:fld>
            <a:endParaRPr lang="en-US"/>
          </a:p>
        </p:txBody>
      </p:sp>
      <p:sp>
        <p:nvSpPr>
          <p:cNvPr id="278530" name="Rectangle 2"/>
          <p:cNvSpPr>
            <a:spLocks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AA1B9E-3D73-4EA9-B071-C35B3D96C93C}" type="slidenum">
              <a:rPr lang="en-US"/>
              <a:pPr/>
              <a:t>133</a:t>
            </a:fld>
            <a:endParaRPr lang="en-US"/>
          </a:p>
        </p:txBody>
      </p:sp>
      <p:sp>
        <p:nvSpPr>
          <p:cNvPr id="160770" name="Rectangle 2"/>
          <p:cNvSpPr>
            <a:spLocks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C22F4-19A1-4B11-B9A2-943BD875344E}" type="slidenum">
              <a:rPr lang="en-US"/>
              <a:pPr/>
              <a:t>134</a:t>
            </a:fld>
            <a:endParaRPr lang="en-US"/>
          </a:p>
        </p:txBody>
      </p:sp>
      <p:sp>
        <p:nvSpPr>
          <p:cNvPr id="161794" name="Rectangle 2"/>
          <p:cNvSpPr>
            <a:spLocks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26A46-EF5A-4F5F-9F0B-DB3656A79DA9}" type="slidenum">
              <a:rPr lang="en-US"/>
              <a:pPr/>
              <a:t>135</a:t>
            </a:fld>
            <a:endParaRPr lang="en-US"/>
          </a:p>
        </p:txBody>
      </p:sp>
      <p:sp>
        <p:nvSpPr>
          <p:cNvPr id="215042" name="Rectangle 2"/>
          <p:cNvSpPr>
            <a:spLocks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99822-7C03-4926-BE17-6C6CC119F0CD}" type="slidenum">
              <a:rPr lang="en-US"/>
              <a:pPr/>
              <a:t>136</a:t>
            </a:fld>
            <a:endParaRPr lang="en-US"/>
          </a:p>
        </p:txBody>
      </p:sp>
      <p:sp>
        <p:nvSpPr>
          <p:cNvPr id="162818" name="Rectangle 2"/>
          <p:cNvSpPr>
            <a:spLocks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A8D5E-6BDB-402F-9847-406827034044}" type="slidenum">
              <a:rPr lang="en-US"/>
              <a:pPr/>
              <a:t>137</a:t>
            </a:fld>
            <a:endParaRPr lang="en-US"/>
          </a:p>
        </p:txBody>
      </p:sp>
      <p:sp>
        <p:nvSpPr>
          <p:cNvPr id="163842" name="Rectangle 2"/>
          <p:cNvSpPr>
            <a:spLocks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5892C-E29B-4E00-96C0-C124EB2171BE}" type="slidenum">
              <a:rPr lang="en-US"/>
              <a:pPr/>
              <a:t>138</a:t>
            </a:fld>
            <a:endParaRPr lang="en-US"/>
          </a:p>
        </p:txBody>
      </p:sp>
      <p:sp>
        <p:nvSpPr>
          <p:cNvPr id="166914" name="Rectangle 2"/>
          <p:cNvSpPr>
            <a:spLocks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A0863-6EE7-4CED-B3B1-35DF8172FED7}" type="slidenum">
              <a:rPr lang="en-US"/>
              <a:pPr/>
              <a:t>139</a:t>
            </a:fld>
            <a:endParaRPr lang="en-US"/>
          </a:p>
        </p:txBody>
      </p:sp>
      <p:sp>
        <p:nvSpPr>
          <p:cNvPr id="167938" name="Rectangle 2"/>
          <p:cNvSpPr>
            <a:spLocks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C0C5A-CC5C-4160-B7AD-8E6F330E350E}" type="slidenum">
              <a:rPr lang="en-US"/>
              <a:pPr/>
              <a:t>14</a:t>
            </a:fld>
            <a:endParaRPr lang="en-US"/>
          </a:p>
        </p:txBody>
      </p:sp>
      <p:sp>
        <p:nvSpPr>
          <p:cNvPr id="465922" name="Rectangle 2"/>
          <p:cNvSpPr>
            <a:spLocks noChangeArrowheads="1" noTextEdit="1"/>
          </p:cNvSpPr>
          <p:nvPr>
            <p:ph type="sldImg"/>
          </p:nvPr>
        </p:nvSpPr>
        <p:spPr>
          <a:ln/>
        </p:spPr>
      </p:sp>
      <p:sp>
        <p:nvSpPr>
          <p:cNvPr id="465923"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1D872-85BA-419B-8CA4-58E80041889B}" type="slidenum">
              <a:rPr lang="en-US"/>
              <a:pPr/>
              <a:t>140</a:t>
            </a:fld>
            <a:endParaRPr lang="en-US"/>
          </a:p>
        </p:txBody>
      </p:sp>
      <p:sp>
        <p:nvSpPr>
          <p:cNvPr id="459778" name="Rectangle 2"/>
          <p:cNvSpPr>
            <a:spLocks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8DBF2E-43E8-415A-90E1-D42449C62CB1}" type="slidenum">
              <a:rPr lang="en-US"/>
              <a:pPr/>
              <a:t>141</a:t>
            </a:fld>
            <a:endParaRPr lang="en-US"/>
          </a:p>
        </p:txBody>
      </p:sp>
      <p:sp>
        <p:nvSpPr>
          <p:cNvPr id="295938" name="Rectangle 2"/>
          <p:cNvSpPr>
            <a:spLocks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94112-29B4-4369-A730-268EACB23C4A}" type="slidenum">
              <a:rPr lang="en-US"/>
              <a:pPr/>
              <a:t>142</a:t>
            </a:fld>
            <a:endParaRPr lang="en-US"/>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t>The nucleus of the uranium atom can be split apart, releasing energy. This splitting is called “nuclear fission.”</a:t>
            </a:r>
          </a:p>
          <a:p>
            <a:endParaRPr lang="en-US"/>
          </a:p>
          <a:p>
            <a:r>
              <a:rPr lang="en-US"/>
              <a:t>This is a Soviet monument to the splitting of the atom. In the foreground stands the  father of the Soviet atomic bomb, Vladimir Kurchatov.</a:t>
            </a:r>
          </a:p>
          <a:p>
            <a:r>
              <a:rPr lang="en-US"/>
              <a:t>The monument depicts the atom at the instant it gets split. The hemispheres represent the broken pieces of the atom, and the  semicircles surrounding each hemisphere represent the waves of energy released when the atom splits. When trillions of uranium atoms get split all at once, the energy released yields  the explosive power of an atomic bomb.</a:t>
            </a:r>
          </a:p>
          <a:p>
            <a:endParaRPr lang="en-US"/>
          </a:p>
          <a:p>
            <a:r>
              <a:rPr lang="en-US"/>
              <a:t>The broken pieces of the atom are no longer uranium; they are new elements</a:t>
            </a:r>
            <a:r>
              <a:rPr lang="en-US">
                <a:latin typeface="ヒラギノ角ゴ Pro W3" pitchFamily="64" charset="-128"/>
              </a:rPr>
              <a:t> called </a:t>
            </a:r>
            <a:r>
              <a:rPr lang="en-US">
                <a:latin typeface="Arial"/>
              </a:rPr>
              <a:t>“</a:t>
            </a:r>
            <a:r>
              <a:rPr lang="en-US">
                <a:latin typeface="ヒラギノ角ゴ Pro W3" pitchFamily="64" charset="-128"/>
              </a:rPr>
              <a:t>fission products.</a:t>
            </a:r>
            <a:r>
              <a:rPr lang="en-US">
                <a:latin typeface="Arial"/>
              </a:rPr>
              <a:t>”</a:t>
            </a:r>
            <a:r>
              <a:rPr lang="en-US">
                <a:latin typeface="ヒラギノ角ゴ Pro W3" pitchFamily="64" charset="-128"/>
              </a:rPr>
              <a:t>There are hundreds of them, most of them </a:t>
            </a:r>
            <a:r>
              <a:rPr lang="en-US"/>
              <a:t>not found in nature.</a:t>
            </a:r>
          </a:p>
          <a:p>
            <a:r>
              <a:rPr lang="en-US"/>
              <a:t>These fission products do not disappear. After an atomic explosion they fall to the ground (“fallout”). These same fission products are present in irradiated nuclear fuel.</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6A05E-5CF7-4AB9-B549-CB916F65BE70}" type="slidenum">
              <a:rPr lang="en-US"/>
              <a:pPr/>
              <a:t>143</a:t>
            </a:fld>
            <a:endParaRPr lang="en-US"/>
          </a:p>
        </p:txBody>
      </p:sp>
      <p:sp>
        <p:nvSpPr>
          <p:cNvPr id="214018" name="Rectangle 2"/>
          <p:cNvSpPr>
            <a:spLocks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CA2E9-27C2-41A3-B6C5-4093B70C9A34}" type="slidenum">
              <a:rPr lang="en-US"/>
              <a:pPr/>
              <a:t>144</a:t>
            </a:fld>
            <a:endParaRPr lang="en-US"/>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F7D82-ADE3-4723-BF50-B0FBA4B01015}" type="slidenum">
              <a:rPr lang="en-US"/>
              <a:pPr/>
              <a:t>145</a:t>
            </a:fld>
            <a:endParaRPr lang="en-US"/>
          </a:p>
        </p:txBody>
      </p:sp>
      <p:sp>
        <p:nvSpPr>
          <p:cNvPr id="125954" name="Rectangle 2"/>
          <p:cNvSpPr>
            <a:spLocks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B45551-95DF-4E86-887A-51382C23498E}" type="slidenum">
              <a:rPr lang="en-US"/>
              <a:pPr/>
              <a:t>146</a:t>
            </a:fld>
            <a:endParaRPr lang="en-US"/>
          </a:p>
        </p:txBody>
      </p:sp>
      <p:sp>
        <p:nvSpPr>
          <p:cNvPr id="229378" name="Rectangle 2"/>
          <p:cNvSpPr>
            <a:spLocks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B970E-AAA6-4347-B4AB-FF24517EA197}" type="slidenum">
              <a:rPr lang="en-US"/>
              <a:pPr/>
              <a:t>147</a:t>
            </a:fld>
            <a:endParaRPr lang="en-US"/>
          </a:p>
        </p:txBody>
      </p:sp>
      <p:sp>
        <p:nvSpPr>
          <p:cNvPr id="343042" name="Rectangle 2"/>
          <p:cNvSpPr>
            <a:spLocks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812D0-3D57-4C9A-8ED1-099D7180FFB0}" type="slidenum">
              <a:rPr lang="en-US"/>
              <a:pPr/>
              <a:t>148</a:t>
            </a:fld>
            <a:endParaRPr lang="en-US"/>
          </a:p>
        </p:txBody>
      </p:sp>
      <p:sp>
        <p:nvSpPr>
          <p:cNvPr id="345090" name="Rectangle 2"/>
          <p:cNvSpPr>
            <a:spLocks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01129-04DC-4B4C-8DDF-ACA71228D875}" type="slidenum">
              <a:rPr lang="en-US"/>
              <a:pPr/>
              <a:t>149</a:t>
            </a:fld>
            <a:endParaRPr lang="en-US"/>
          </a:p>
        </p:txBody>
      </p:sp>
      <p:sp>
        <p:nvSpPr>
          <p:cNvPr id="282626" name="Rectangle 2"/>
          <p:cNvSpPr>
            <a:spLocks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BEE4AF-0352-4961-82E3-B91DA0012016}" type="slidenum">
              <a:rPr lang="en-US"/>
              <a:pPr/>
              <a:t>15</a:t>
            </a:fld>
            <a:endParaRPr lang="en-US"/>
          </a:p>
        </p:txBody>
      </p:sp>
      <p:sp>
        <p:nvSpPr>
          <p:cNvPr id="4106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06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60948-B601-4765-923F-F805751059B9}" type="slidenum">
              <a:rPr lang="en-US"/>
              <a:pPr/>
              <a:t>150</a:t>
            </a:fld>
            <a:endParaRPr lang="en-US"/>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485A42-B102-46D7-827F-71866F909D0B}" type="slidenum">
              <a:rPr lang="en-US"/>
              <a:pPr/>
              <a:t>151</a:t>
            </a:fld>
            <a:endParaRPr lang="en-US"/>
          </a:p>
        </p:txBody>
      </p:sp>
      <p:sp>
        <p:nvSpPr>
          <p:cNvPr id="369666" name="Rectangle 2"/>
          <p:cNvSpPr>
            <a:spLocks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6A7E03-103E-4150-8EE2-82FCE9E3F425}" type="slidenum">
              <a:rPr lang="en-US"/>
              <a:pPr/>
              <a:t>152</a:t>
            </a:fld>
            <a:endParaRPr lang="en-US"/>
          </a:p>
        </p:txBody>
      </p:sp>
      <p:sp>
        <p:nvSpPr>
          <p:cNvPr id="195586" name="Rectangle 2"/>
          <p:cNvSpPr>
            <a:spLocks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CB0EE-03F9-4BF3-A84A-9A567743EFEC}" type="slidenum">
              <a:rPr lang="en-US"/>
              <a:pPr/>
              <a:t>153</a:t>
            </a:fld>
            <a:endParaRPr lang="en-US"/>
          </a:p>
        </p:txBody>
      </p:sp>
      <p:sp>
        <p:nvSpPr>
          <p:cNvPr id="196610" name="Rectangle 2"/>
          <p:cNvSpPr>
            <a:spLocks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67852-0FD8-47A5-9709-CC6DA1359423}" type="slidenum">
              <a:rPr lang="en-US"/>
              <a:pPr/>
              <a:t>154</a:t>
            </a:fld>
            <a:endParaRPr lang="en-US"/>
          </a:p>
        </p:txBody>
      </p:sp>
      <p:sp>
        <p:nvSpPr>
          <p:cNvPr id="135170" name="Rectangle 2"/>
          <p:cNvSpPr>
            <a:spLocks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9E0E3-DE12-4FFC-91B4-179CFAA58474}" type="slidenum">
              <a:rPr lang="en-US"/>
              <a:pPr/>
              <a:t>155</a:t>
            </a:fld>
            <a:endParaRPr lang="en-US"/>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80E37-B2EF-4C7B-87B1-0EA535FF026F}" type="slidenum">
              <a:rPr lang="en-US"/>
              <a:pPr/>
              <a:t>156</a:t>
            </a:fld>
            <a:endParaRPr lang="en-US"/>
          </a:p>
        </p:txBody>
      </p:sp>
      <p:sp>
        <p:nvSpPr>
          <p:cNvPr id="137218" name="Rectangle 2"/>
          <p:cNvSpPr>
            <a:spLocks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998A9-20FE-4DAC-8665-656C0EC5FA51}" type="slidenum">
              <a:rPr lang="en-US"/>
              <a:pPr/>
              <a:t>157</a:t>
            </a:fld>
            <a:endParaRPr lang="en-US"/>
          </a:p>
        </p:txBody>
      </p:sp>
      <p:sp>
        <p:nvSpPr>
          <p:cNvPr id="312322" name="Rectangle 2"/>
          <p:cNvSpPr>
            <a:spLocks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78571-695C-4B74-8B99-0FFB3121FCF6}" type="slidenum">
              <a:rPr lang="en-US"/>
              <a:pPr/>
              <a:t>158</a:t>
            </a:fld>
            <a:endParaRPr lang="en-US"/>
          </a:p>
        </p:txBody>
      </p:sp>
      <p:sp>
        <p:nvSpPr>
          <p:cNvPr id="314370" name="Rectangle 2"/>
          <p:cNvSpPr>
            <a:spLocks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43DD9-8BFA-4E96-A2AB-F78B98014093}" type="slidenum">
              <a:rPr lang="en-US"/>
              <a:pPr/>
              <a:t>159</a:t>
            </a:fld>
            <a:endParaRPr lang="en-US"/>
          </a:p>
        </p:txBody>
      </p:sp>
      <p:sp>
        <p:nvSpPr>
          <p:cNvPr id="316418" name="Rectangle 2"/>
          <p:cNvSpPr>
            <a:spLocks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082A6-E4A4-4613-8966-A99E7F9AD6BA}" type="slidenum">
              <a:rPr lang="en-US"/>
              <a:pPr/>
              <a:t>16</a:t>
            </a:fld>
            <a:endParaRPr lang="en-US"/>
          </a:p>
        </p:txBody>
      </p:sp>
      <p:sp>
        <p:nvSpPr>
          <p:cNvPr id="359426" name="Rectangle 2"/>
          <p:cNvSpPr>
            <a:spLocks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AEC2C-7043-48A9-96FC-ADFBB097A281}" type="slidenum">
              <a:rPr lang="en-US"/>
              <a:pPr/>
              <a:t>160</a:t>
            </a:fld>
            <a:endParaRPr lang="en-US"/>
          </a:p>
        </p:txBody>
      </p:sp>
      <p:sp>
        <p:nvSpPr>
          <p:cNvPr id="400386" name="Rectangle 2"/>
          <p:cNvSpPr>
            <a:spLocks noChangeArrowheads="1" noTextEdit="1"/>
          </p:cNvSpPr>
          <p:nvPr>
            <p:ph type="sldImg"/>
          </p:nvPr>
        </p:nvSpPr>
        <p:spPr>
          <a:ln/>
        </p:spPr>
      </p:sp>
      <p:sp>
        <p:nvSpPr>
          <p:cNvPr id="400387"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9A8668-3AAA-45F0-895D-208C9AF58775}" type="slidenum">
              <a:rPr lang="en-US"/>
              <a:pPr/>
              <a:t>161</a:t>
            </a:fld>
            <a:endParaRPr lang="en-US"/>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3FE32-5A6D-4A2E-9C7C-7683CAF76F79}" type="slidenum">
              <a:rPr lang="en-US"/>
              <a:pPr/>
              <a:t>162</a:t>
            </a:fld>
            <a:endParaRPr lang="en-US"/>
          </a:p>
        </p:txBody>
      </p:sp>
      <p:sp>
        <p:nvSpPr>
          <p:cNvPr id="443394"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43395" name="Text Box 3"/>
          <p:cNvSpPr txBox="1">
            <a:spLocks noChangeArrowheads="1"/>
          </p:cNvSpPr>
          <p:nvPr>
            <p:ph type="body" idx="1"/>
          </p:nvPr>
        </p:nvSpPr>
        <p:spPr bwMode="auto">
          <a:xfrm>
            <a:off x="1027113" y="4333875"/>
            <a:ext cx="4740275" cy="1603375"/>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Radon gas is being transported over large distances. New radon is continuously formed by decay of radium-226; some fraction of the radon is being released and dispersed over large areas.</a:t>
            </a:r>
          </a:p>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endParaRPr lang="en-GB" sz="2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58373C-10E6-4DD7-BAD9-8223B3C7AFD0}" type="slidenum">
              <a:rPr lang="en-US"/>
              <a:pPr/>
              <a:t>17</a:t>
            </a:fld>
            <a:endParaRPr lang="en-US"/>
          </a:p>
        </p:txBody>
      </p:sp>
      <p:sp>
        <p:nvSpPr>
          <p:cNvPr id="5130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30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25A390-22FE-4F75-8C2A-C7816069BB6F}" type="slidenum">
              <a:rPr lang="en-US"/>
              <a:pPr/>
              <a:t>18</a:t>
            </a:fld>
            <a:endParaRPr lang="en-US"/>
          </a:p>
        </p:txBody>
      </p:sp>
      <p:sp>
        <p:nvSpPr>
          <p:cNvPr id="5171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71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8A4BA-9FAE-4B96-AB0E-5D17D8AE2209}" type="slidenum">
              <a:rPr lang="en-US"/>
              <a:pPr/>
              <a:t>19</a:t>
            </a:fld>
            <a:endParaRPr lang="en-US"/>
          </a:p>
        </p:txBody>
      </p:sp>
      <p:sp>
        <p:nvSpPr>
          <p:cNvPr id="5191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91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CC7A5A-D9E6-4A9C-9F90-0356B7089A2C}" type="slidenum">
              <a:rPr lang="en-US"/>
              <a:pPr/>
              <a:t>2</a:t>
            </a:fld>
            <a:endParaRPr lang="en-US"/>
          </a:p>
        </p:txBody>
      </p:sp>
      <p:sp>
        <p:nvSpPr>
          <p:cNvPr id="4904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04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CB40B8-7993-4F05-BF6D-5BFF05C7554A}" type="slidenum">
              <a:rPr lang="en-US"/>
              <a:pPr/>
              <a:t>20</a:t>
            </a:fld>
            <a:endParaRPr lang="en-US"/>
          </a:p>
        </p:txBody>
      </p:sp>
      <p:sp>
        <p:nvSpPr>
          <p:cNvPr id="4024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24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6A2EF-BAC1-452F-86C4-4471820FFA0B}" type="slidenum">
              <a:rPr lang="en-US"/>
              <a:pPr/>
              <a:t>21</a:t>
            </a:fld>
            <a:endParaRPr lang="en-US"/>
          </a:p>
        </p:txBody>
      </p:sp>
      <p:sp>
        <p:nvSpPr>
          <p:cNvPr id="4618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18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457AD-2CD3-437A-83F7-7C032B1B0741}" type="slidenum">
              <a:rPr lang="en-US"/>
              <a:pPr/>
              <a:t>22</a:t>
            </a:fld>
            <a:endParaRPr lang="en-US"/>
          </a:p>
        </p:txBody>
      </p:sp>
      <p:sp>
        <p:nvSpPr>
          <p:cNvPr id="4065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65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450F0-CB75-4FD1-82C2-79C9D6F863DA}" type="slidenum">
              <a:rPr lang="en-US"/>
              <a:pPr/>
              <a:t>23</a:t>
            </a:fld>
            <a:endParaRPr lang="en-US"/>
          </a:p>
        </p:txBody>
      </p:sp>
      <p:sp>
        <p:nvSpPr>
          <p:cNvPr id="4085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85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19CDC-4ACC-4072-ABEF-B82AE5648E22}" type="slidenum">
              <a:rPr lang="en-US"/>
              <a:pPr/>
              <a:t>24</a:t>
            </a:fld>
            <a:endParaRPr lang="en-US"/>
          </a:p>
        </p:txBody>
      </p:sp>
      <p:sp>
        <p:nvSpPr>
          <p:cNvPr id="4802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02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22982-77EE-4708-AE1C-8EB5687D4021}" type="slidenum">
              <a:rPr lang="en-US"/>
              <a:pPr/>
              <a:t>25</a:t>
            </a:fld>
            <a:endParaRPr lang="en-US"/>
          </a:p>
        </p:txBody>
      </p:sp>
      <p:sp>
        <p:nvSpPr>
          <p:cNvPr id="4843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43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A6412-3F24-4201-A791-90CE26446696}" type="slidenum">
              <a:rPr lang="en-US"/>
              <a:pPr/>
              <a:t>26</a:t>
            </a:fld>
            <a:endParaRPr lang="en-US"/>
          </a:p>
        </p:txBody>
      </p:sp>
      <p:sp>
        <p:nvSpPr>
          <p:cNvPr id="4126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26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85EE8-7ECD-4FF5-A769-641F3F32C6E4}" type="slidenum">
              <a:rPr lang="en-US"/>
              <a:pPr/>
              <a:t>27</a:t>
            </a:fld>
            <a:endParaRPr lang="en-US"/>
          </a:p>
        </p:txBody>
      </p:sp>
      <p:sp>
        <p:nvSpPr>
          <p:cNvPr id="4188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88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D073C-1156-485D-BCCE-35E87110EBBB}" type="slidenum">
              <a:rPr lang="en-US"/>
              <a:pPr/>
              <a:t>28</a:t>
            </a:fld>
            <a:endParaRPr lang="en-US"/>
          </a:p>
        </p:txBody>
      </p:sp>
      <p:sp>
        <p:nvSpPr>
          <p:cNvPr id="447490" name="Rectangle 2"/>
          <p:cNvSpPr>
            <a:spLocks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28182-0477-4F93-BDB8-7C5F63ACF83D}" type="slidenum">
              <a:rPr lang="en-US"/>
              <a:pPr/>
              <a:t>29</a:t>
            </a:fld>
            <a:endParaRPr lang="en-US"/>
          </a:p>
        </p:txBody>
      </p:sp>
      <p:sp>
        <p:nvSpPr>
          <p:cNvPr id="4147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47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FB67C-F3A3-4CFD-A4C8-AE93D3C67CD8}" type="slidenum">
              <a:rPr lang="en-US"/>
              <a:pPr/>
              <a:t>3</a:t>
            </a:fld>
            <a:endParaRPr lang="en-US"/>
          </a:p>
        </p:txBody>
      </p:sp>
      <p:sp>
        <p:nvSpPr>
          <p:cNvPr id="50688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68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EACAA-0E70-4EA7-B652-DF2EEF7055DE}" type="slidenum">
              <a:rPr lang="en-US"/>
              <a:pPr/>
              <a:t>30</a:t>
            </a:fld>
            <a:endParaRPr lang="en-US"/>
          </a:p>
        </p:txBody>
      </p:sp>
      <p:sp>
        <p:nvSpPr>
          <p:cNvPr id="4167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67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A011F2-04CE-4CAE-95B1-212EC4A0FCDD}" type="slidenum">
              <a:rPr lang="en-US"/>
              <a:pPr/>
              <a:t>31</a:t>
            </a:fld>
            <a:endParaRPr lang="en-US"/>
          </a:p>
        </p:txBody>
      </p:sp>
      <p:sp>
        <p:nvSpPr>
          <p:cNvPr id="4392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A3979-D20E-4099-BBBA-9FF4250927CD}" type="slidenum">
              <a:rPr lang="en-US"/>
              <a:pPr/>
              <a:t>32</a:t>
            </a:fld>
            <a:endParaRPr lang="en-US"/>
          </a:p>
        </p:txBody>
      </p:sp>
      <p:sp>
        <p:nvSpPr>
          <p:cNvPr id="4413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13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E0071-3C15-469B-80DC-B3D48E668431}" type="slidenum">
              <a:rPr lang="en-US"/>
              <a:pPr/>
              <a:t>33</a:t>
            </a:fld>
            <a:endParaRPr lang="en-US"/>
          </a:p>
        </p:txBody>
      </p:sp>
      <p:sp>
        <p:nvSpPr>
          <p:cNvPr id="4208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08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68B92-8938-43CF-A902-814725C007C7}" type="slidenum">
              <a:rPr lang="en-US"/>
              <a:pPr/>
              <a:t>34</a:t>
            </a:fld>
            <a:endParaRPr lang="en-US"/>
          </a:p>
        </p:txBody>
      </p:sp>
      <p:sp>
        <p:nvSpPr>
          <p:cNvPr id="437250"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37251" name="Text Box 3"/>
          <p:cNvSpPr txBox="1">
            <a:spLocks noChangeArrowheads="1"/>
          </p:cNvSpPr>
          <p:nvPr>
            <p:ph type="body" idx="1"/>
          </p:nvPr>
        </p:nvSpPr>
        <p:spPr bwMode="auto">
          <a:xfrm>
            <a:off x="1060450" y="4349750"/>
            <a:ext cx="4741863" cy="2022475"/>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An even lower-cost version of pervious surround disposal is pursued by Areva/Cogéma in the former JEB open pit at the McClean Lake mine in Saskatchewan, Canada: There is no artificial pervious layer; the surrounding rock is to serve as pervious surround.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21516-B515-46CC-9978-887065E3C93F}" type="slidenum">
              <a:rPr lang="en-US"/>
              <a:pPr/>
              <a:t>35</a:t>
            </a:fld>
            <a:endParaRPr lang="en-US"/>
          </a:p>
        </p:txBody>
      </p:sp>
      <p:sp>
        <p:nvSpPr>
          <p:cNvPr id="4229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29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AA5C7-223A-4D2D-BF96-909BFF11DBEE}" type="slidenum">
              <a:rPr lang="en-US"/>
              <a:pPr/>
              <a:t>36</a:t>
            </a:fld>
            <a:endParaRPr lang="en-US"/>
          </a:p>
        </p:txBody>
      </p:sp>
      <p:sp>
        <p:nvSpPr>
          <p:cNvPr id="4352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52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14300-EED9-42BD-A1C2-EEC1B0CF37C0}" type="slidenum">
              <a:rPr lang="en-US"/>
              <a:pPr/>
              <a:t>37</a:t>
            </a:fld>
            <a:endParaRPr lang="en-US"/>
          </a:p>
        </p:txBody>
      </p:sp>
      <p:sp>
        <p:nvSpPr>
          <p:cNvPr id="470018"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70019" name="Text Box 3"/>
          <p:cNvSpPr txBox="1">
            <a:spLocks noChangeArrowheads="1"/>
          </p:cNvSpPr>
          <p:nvPr>
            <p:ph type="body" idx="1"/>
          </p:nvPr>
        </p:nvSpPr>
        <p:spPr bwMode="auto">
          <a:xfrm>
            <a:off x="1060450" y="4349750"/>
            <a:ext cx="4741863" cy="1155700"/>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The hazards from the tailings persist after termination of the mining activities</a:t>
            </a:r>
          </a:p>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 gamma (and beta-) radiation is of concern only immediately on the deposit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1539D-F5F6-4AE2-9363-8BE985016EE6}" type="slidenum">
              <a:rPr lang="en-US"/>
              <a:pPr/>
              <a:t>38</a:t>
            </a:fld>
            <a:endParaRPr lang="en-US"/>
          </a:p>
        </p:txBody>
      </p:sp>
      <p:sp>
        <p:nvSpPr>
          <p:cNvPr id="472066"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72067" name="Text Box 3"/>
          <p:cNvSpPr txBox="1">
            <a:spLocks noChangeArrowheads="1"/>
          </p:cNvSpPr>
          <p:nvPr>
            <p:ph type="body" idx="1"/>
          </p:nvPr>
        </p:nvSpPr>
        <p:spPr bwMode="auto">
          <a:xfrm>
            <a:off x="1060450" y="4349750"/>
            <a:ext cx="4741863" cy="1444625"/>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Dust is being blown to the surroundings; it contains radioactive and toxic constituents, such as radium-226 and arsenic</a:t>
            </a:r>
          </a:p>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endParaRPr lang="en-GB" sz="2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5BEAA-5033-4EA9-8508-A18761F93B27}" type="slidenum">
              <a:rPr lang="en-US"/>
              <a:pPr/>
              <a:t>39</a:t>
            </a:fld>
            <a:endParaRPr lang="en-US"/>
          </a:p>
        </p:txBody>
      </p:sp>
      <p:sp>
        <p:nvSpPr>
          <p:cNvPr id="474114"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74115" name="Text Box 3"/>
          <p:cNvSpPr txBox="1">
            <a:spLocks noChangeArrowheads="1"/>
          </p:cNvSpPr>
          <p:nvPr>
            <p:ph type="body" idx="1"/>
          </p:nvPr>
        </p:nvSpPr>
        <p:spPr bwMode="auto">
          <a:xfrm>
            <a:off x="1027113" y="4333875"/>
            <a:ext cx="4740275" cy="1733550"/>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Radon gas is being transported over large distances. New radon is continuously formed by decay of radium-226; some fraction of the radon is being released and dispersed over large areas.</a:t>
            </a:r>
          </a:p>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endParaRPr lang="en-GB"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7D38B-2C9D-44F6-AADB-A5D6F3663724}" type="slidenum">
              <a:rPr lang="en-US"/>
              <a:pPr/>
              <a:t>4</a:t>
            </a:fld>
            <a:endParaRPr lang="en-US"/>
          </a:p>
        </p:txBody>
      </p:sp>
      <p:sp>
        <p:nvSpPr>
          <p:cNvPr id="351234" name="Rectangle 2"/>
          <p:cNvSpPr>
            <a:spLocks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39030-80D1-43A3-96FC-F9D3E63EF777}" type="slidenum">
              <a:rPr lang="en-US"/>
              <a:pPr/>
              <a:t>40</a:t>
            </a:fld>
            <a:endParaRPr lang="en-US"/>
          </a:p>
        </p:txBody>
      </p:sp>
      <p:sp>
        <p:nvSpPr>
          <p:cNvPr id="476162"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76163" name="Text Box 3"/>
          <p:cNvSpPr txBox="1">
            <a:spLocks noChangeArrowheads="1"/>
          </p:cNvSpPr>
          <p:nvPr>
            <p:ph type="body" idx="1"/>
          </p:nvPr>
        </p:nvSpPr>
        <p:spPr bwMode="auto">
          <a:xfrm>
            <a:off x="1060450" y="4349750"/>
            <a:ext cx="4741863" cy="577850"/>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Seepage release, containing radioactive and toxic constituents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53269-74D4-47DC-93A1-6DCBDF98C001}" type="slidenum">
              <a:rPr lang="en-US"/>
              <a:pPr/>
              <a:t>41</a:t>
            </a:fld>
            <a:endParaRPr lang="en-US"/>
          </a:p>
        </p:txBody>
      </p:sp>
      <p:sp>
        <p:nvSpPr>
          <p:cNvPr id="297986" name="Rectangle 2"/>
          <p:cNvSpPr>
            <a:spLocks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F1899-2414-46A0-8450-0CF548948A88}" type="slidenum">
              <a:rPr lang="en-US"/>
              <a:pPr/>
              <a:t>42</a:t>
            </a:fld>
            <a:endParaRPr lang="en-US"/>
          </a:p>
        </p:txBody>
      </p:sp>
      <p:sp>
        <p:nvSpPr>
          <p:cNvPr id="525314" name="Rectangle 2"/>
          <p:cNvSpPr>
            <a:spLocks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6863C4-67D6-44CC-97C9-65B03A9D028A}" type="slidenum">
              <a:rPr lang="en-US"/>
              <a:pPr/>
              <a:t>43</a:t>
            </a:fld>
            <a:endParaRPr lang="en-US"/>
          </a:p>
        </p:txBody>
      </p:sp>
      <p:sp>
        <p:nvSpPr>
          <p:cNvPr id="523266" name="Rectangle 2"/>
          <p:cNvSpPr>
            <a:spLocks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75A25-B397-4FB4-9F8C-D397462E19C9}" type="slidenum">
              <a:rPr lang="en-US"/>
              <a:pPr/>
              <a:t>44</a:t>
            </a:fld>
            <a:endParaRPr lang="en-US"/>
          </a:p>
        </p:txBody>
      </p:sp>
      <p:sp>
        <p:nvSpPr>
          <p:cNvPr id="527362" name="Rectangle 2"/>
          <p:cNvSpPr>
            <a:spLocks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1FE58-A5B1-4664-B11C-66A518DD9D98}" type="slidenum">
              <a:rPr lang="en-US"/>
              <a:pPr/>
              <a:t>45</a:t>
            </a:fld>
            <a:endParaRPr lang="en-US"/>
          </a:p>
        </p:txBody>
      </p:sp>
      <p:sp>
        <p:nvSpPr>
          <p:cNvPr id="398338" name="Rectangle 2"/>
          <p:cNvSpPr>
            <a:spLocks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C502F-5782-4357-A4E0-A38A16AEDA48}" type="slidenum">
              <a:rPr lang="en-US"/>
              <a:pPr/>
              <a:t>46</a:t>
            </a:fld>
            <a:endParaRPr lang="en-US"/>
          </a:p>
        </p:txBody>
      </p:sp>
      <p:sp>
        <p:nvSpPr>
          <p:cNvPr id="5048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48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70442-31E0-4483-9CAE-EF27D13D27C3}" type="slidenum">
              <a:rPr lang="en-US"/>
              <a:pPr/>
              <a:t>47</a:t>
            </a:fld>
            <a:endParaRPr lang="en-US"/>
          </a:p>
        </p:txBody>
      </p:sp>
      <p:sp>
        <p:nvSpPr>
          <p:cNvPr id="50278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27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B7864-5810-4AF3-B4E7-A778B92A57B9}" type="slidenum">
              <a:rPr lang="en-US"/>
              <a:pPr/>
              <a:t>48</a:t>
            </a:fld>
            <a:endParaRPr lang="en-US"/>
          </a:p>
        </p:txBody>
      </p:sp>
      <p:sp>
        <p:nvSpPr>
          <p:cNvPr id="498690" name="Rectangle 2"/>
          <p:cNvSpPr>
            <a:spLocks noChangeArrowheads="1" noTextEdit="1"/>
          </p:cNvSpPr>
          <p:nvPr>
            <p:ph type="sldImg"/>
          </p:nvPr>
        </p:nvSpPr>
        <p:spPr>
          <a:ln/>
        </p:spPr>
      </p:sp>
      <p:sp>
        <p:nvSpPr>
          <p:cNvPr id="498691"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DD011-8FF9-4D56-BC31-3A85476A5FD0}" type="slidenum">
              <a:rPr lang="en-US"/>
              <a:pPr/>
              <a:t>49</a:t>
            </a:fld>
            <a:endParaRPr lang="en-US"/>
          </a:p>
        </p:txBody>
      </p:sp>
      <p:sp>
        <p:nvSpPr>
          <p:cNvPr id="453634" name="Rectangle 2"/>
          <p:cNvSpPr>
            <a:spLocks noChangeArrowheads="1" noTextEdit="1"/>
          </p:cNvSpPr>
          <p:nvPr>
            <p:ph type="sldImg"/>
          </p:nvPr>
        </p:nvSpPr>
        <p:spPr>
          <a:ln/>
        </p:spPr>
      </p:sp>
      <p:sp>
        <p:nvSpPr>
          <p:cNvPr id="4536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DE2CC-CA34-45E3-8046-920FC1D3A44E}" type="slidenum">
              <a:rPr lang="en-US"/>
              <a:pPr/>
              <a:t>5</a:t>
            </a:fld>
            <a:endParaRPr lang="en-US"/>
          </a:p>
        </p:txBody>
      </p:sp>
      <p:sp>
        <p:nvSpPr>
          <p:cNvPr id="353282" name="Rectangle 2"/>
          <p:cNvSpPr>
            <a:spLocks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F64CF-120A-4251-89FA-8779997C529D}" type="slidenum">
              <a:rPr lang="en-US"/>
              <a:pPr/>
              <a:t>50</a:t>
            </a:fld>
            <a:endParaRPr lang="en-US"/>
          </a:p>
        </p:txBody>
      </p:sp>
      <p:sp>
        <p:nvSpPr>
          <p:cNvPr id="4823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23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68301-E559-4A23-92F2-22D924E3D333}" type="slidenum">
              <a:rPr lang="en-US"/>
              <a:pPr/>
              <a:t>51</a:t>
            </a:fld>
            <a:endParaRPr lang="en-US"/>
          </a:p>
        </p:txBody>
      </p:sp>
      <p:sp>
        <p:nvSpPr>
          <p:cNvPr id="268290" name="Rectangle 2"/>
          <p:cNvSpPr>
            <a:spLocks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DB63B-AB36-4C1D-8B19-90514AC17FD2}" type="slidenum">
              <a:rPr lang="en-US"/>
              <a:pPr/>
              <a:t>52</a:t>
            </a:fld>
            <a:endParaRPr lang="en-US"/>
          </a:p>
        </p:txBody>
      </p:sp>
      <p:sp>
        <p:nvSpPr>
          <p:cNvPr id="4864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64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68A2F-BB2F-4AB3-ABD5-33F92AF7159E}" type="slidenum">
              <a:rPr lang="en-US"/>
              <a:pPr/>
              <a:t>53</a:t>
            </a:fld>
            <a:endParaRPr lang="en-US"/>
          </a:p>
        </p:txBody>
      </p:sp>
      <p:sp>
        <p:nvSpPr>
          <p:cNvPr id="5314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14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3DD91E-80FD-47A7-90CC-43D9DC132E34}" type="slidenum">
              <a:rPr lang="en-US"/>
              <a:pPr/>
              <a:t>54</a:t>
            </a:fld>
            <a:endParaRPr lang="en-US"/>
          </a:p>
        </p:txBody>
      </p:sp>
      <p:sp>
        <p:nvSpPr>
          <p:cNvPr id="5335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35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B02043-D651-432E-93C4-615926FF6A12}" type="slidenum">
              <a:rPr lang="en-US"/>
              <a:pPr/>
              <a:t>55</a:t>
            </a:fld>
            <a:endParaRPr lang="en-US"/>
          </a:p>
        </p:txBody>
      </p:sp>
      <p:sp>
        <p:nvSpPr>
          <p:cNvPr id="5355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55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7D6BD0-0A36-499E-A255-BBF6E292B5E5}" type="slidenum">
              <a:rPr lang="en-US"/>
              <a:pPr/>
              <a:t>56</a:t>
            </a:fld>
            <a:endParaRPr lang="en-US"/>
          </a:p>
        </p:txBody>
      </p:sp>
      <p:sp>
        <p:nvSpPr>
          <p:cNvPr id="271362" name="Rectangle 2"/>
          <p:cNvSpPr>
            <a:spLocks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0BCC2-0A0E-459C-B9C2-6C9E7E60AF83}" type="slidenum">
              <a:rPr lang="en-US"/>
              <a:pPr/>
              <a:t>57</a:t>
            </a:fld>
            <a:endParaRPr lang="en-US"/>
          </a:p>
        </p:txBody>
      </p:sp>
      <p:sp>
        <p:nvSpPr>
          <p:cNvPr id="332802" name="Rectangle 2"/>
          <p:cNvSpPr>
            <a:spLocks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E36A4-6042-4421-836B-22A64C898632}" type="slidenum">
              <a:rPr lang="en-US"/>
              <a:pPr/>
              <a:t>58</a:t>
            </a:fld>
            <a:endParaRPr lang="en-US"/>
          </a:p>
        </p:txBody>
      </p:sp>
      <p:sp>
        <p:nvSpPr>
          <p:cNvPr id="274434" name="Rectangle 2"/>
          <p:cNvSpPr>
            <a:spLocks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A45844-D203-47E2-AF61-40B13250EAEE}" type="slidenum">
              <a:rPr lang="en-US"/>
              <a:pPr/>
              <a:t>59</a:t>
            </a:fld>
            <a:endParaRPr lang="en-US"/>
          </a:p>
        </p:txBody>
      </p:sp>
      <p:sp>
        <p:nvSpPr>
          <p:cNvPr id="5376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76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My name is Gordon Edwards.</a:t>
            </a:r>
          </a:p>
          <a:p>
            <a:endParaRPr lang="en-US"/>
          </a:p>
          <a:p>
            <a:r>
              <a:rPr lang="en-US"/>
              <a:t>I graduated from the University of Toronto with a</a:t>
            </a:r>
          </a:p>
          <a:p>
            <a:r>
              <a:rPr lang="en-US"/>
              <a:t>Gold Medal in Mathematics and Physics.</a:t>
            </a:r>
          </a:p>
          <a:p>
            <a:endParaRPr lang="en-US"/>
          </a:p>
          <a:p>
            <a:r>
              <a:rPr lang="en-US"/>
              <a:t>I was shocked when I discovered that nuclear power plants</a:t>
            </a:r>
          </a:p>
          <a:p>
            <a:r>
              <a:rPr lang="en-US"/>
              <a:t>Routinely produce highly radioactive wastes which remain</a:t>
            </a:r>
          </a:p>
          <a:p>
            <a:r>
              <a:rPr lang="en-US"/>
              <a:t>Dangerous for hundreds of thousands of years.</a:t>
            </a:r>
          </a:p>
          <a:p>
            <a:endParaRPr lang="en-US"/>
          </a:p>
          <a:p>
            <a:r>
              <a:rPr lang="en-US"/>
              <a:t>In 1975 I was one of a group of thirty people who created</a:t>
            </a:r>
          </a:p>
          <a:p>
            <a:r>
              <a:rPr lang="en-US"/>
              <a:t>The Canadian Coalition for Nuclear Responsibility.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11A46E-2494-4DE3-9DDC-0A09654E881F}" type="slidenum">
              <a:rPr lang="en-US"/>
              <a:pPr/>
              <a:t>6</a:t>
            </a:fld>
            <a:endParaRPr lang="en-US"/>
          </a:p>
        </p:txBody>
      </p:sp>
      <p:sp>
        <p:nvSpPr>
          <p:cNvPr id="120834" name="Rectangle 2"/>
          <p:cNvSpPr>
            <a:spLocks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A9379-EA18-41B0-A006-083D853A2717}" type="slidenum">
              <a:rPr lang="en-US"/>
              <a:pPr/>
              <a:t>60</a:t>
            </a:fld>
            <a:endParaRPr lang="en-US"/>
          </a:p>
        </p:txBody>
      </p:sp>
      <p:sp>
        <p:nvSpPr>
          <p:cNvPr id="4679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79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My name is Gordon Edwards.</a:t>
            </a:r>
          </a:p>
          <a:p>
            <a:endParaRPr lang="en-US"/>
          </a:p>
          <a:p>
            <a:r>
              <a:rPr lang="en-US"/>
              <a:t>I graduated from the University of Toronto with a</a:t>
            </a:r>
          </a:p>
          <a:p>
            <a:r>
              <a:rPr lang="en-US"/>
              <a:t>Gold Medal in Mathematics and Physics.</a:t>
            </a:r>
          </a:p>
          <a:p>
            <a:endParaRPr lang="en-US"/>
          </a:p>
          <a:p>
            <a:r>
              <a:rPr lang="en-US"/>
              <a:t>I was shocked when I discovered that nuclear power plants</a:t>
            </a:r>
          </a:p>
          <a:p>
            <a:r>
              <a:rPr lang="en-US"/>
              <a:t>Routinely produce highly radioactive wastes which remain</a:t>
            </a:r>
          </a:p>
          <a:p>
            <a:r>
              <a:rPr lang="en-US"/>
              <a:t>Dangerous for hundreds of thousands of years.</a:t>
            </a:r>
          </a:p>
          <a:p>
            <a:endParaRPr lang="en-US"/>
          </a:p>
          <a:p>
            <a:r>
              <a:rPr lang="en-US"/>
              <a:t>In 1975 I was one of a group of thirty people who created</a:t>
            </a:r>
          </a:p>
          <a:p>
            <a:r>
              <a:rPr lang="en-US"/>
              <a:t>The Canadian Coalition for Nuclear Responsibility.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FFC4B-DD9C-4526-AC7C-3BC9E2FF3D37}" type="slidenum">
              <a:rPr lang="en-US"/>
              <a:pPr/>
              <a:t>61</a:t>
            </a:fld>
            <a:endParaRPr lang="en-US"/>
          </a:p>
        </p:txBody>
      </p:sp>
      <p:sp>
        <p:nvSpPr>
          <p:cNvPr id="4884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84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AC7D6-EF3E-4405-B61E-C737F2740A82}" type="slidenum">
              <a:rPr lang="en-US"/>
              <a:pPr/>
              <a:t>62</a:t>
            </a:fld>
            <a:endParaRPr lang="en-US"/>
          </a:p>
        </p:txBody>
      </p:sp>
      <p:sp>
        <p:nvSpPr>
          <p:cNvPr id="349186" name="Rectangle 2"/>
          <p:cNvSpPr>
            <a:spLocks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5D7B3-6F3F-46EB-89D7-A72ECBCE442F}" type="slidenum">
              <a:rPr lang="en-US"/>
              <a:pPr/>
              <a:t>63</a:t>
            </a:fld>
            <a:endParaRPr lang="en-US"/>
          </a:p>
        </p:txBody>
      </p:sp>
      <p:sp>
        <p:nvSpPr>
          <p:cNvPr id="328706" name="Rectangle 2"/>
          <p:cNvSpPr>
            <a:spLocks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FC552-9A4A-49BD-B804-728A6D220F8A}" type="slidenum">
              <a:rPr lang="en-US"/>
              <a:pPr/>
              <a:t>64</a:t>
            </a:fld>
            <a:endParaRPr lang="en-US"/>
          </a:p>
        </p:txBody>
      </p:sp>
      <p:sp>
        <p:nvSpPr>
          <p:cNvPr id="273410" name="Rectangle 2"/>
          <p:cNvSpPr>
            <a:spLocks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92833-DE92-46FB-9960-83C014607CE3}" type="slidenum">
              <a:rPr lang="en-US"/>
              <a:pPr/>
              <a:t>65</a:t>
            </a:fld>
            <a:endParaRPr lang="en-US"/>
          </a:p>
        </p:txBody>
      </p:sp>
      <p:sp>
        <p:nvSpPr>
          <p:cNvPr id="330754" name="Rectangle 2"/>
          <p:cNvSpPr>
            <a:spLocks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9C710-12A7-4D9D-899A-66A394F43F9E}" type="slidenum">
              <a:rPr lang="en-US"/>
              <a:pPr/>
              <a:t>66</a:t>
            </a:fld>
            <a:endParaRPr lang="en-US"/>
          </a:p>
        </p:txBody>
      </p:sp>
      <p:sp>
        <p:nvSpPr>
          <p:cNvPr id="334850" name="Rectangle 2"/>
          <p:cNvSpPr>
            <a:spLocks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66CDC-D23C-416F-BDB8-1277A7D8758C}" type="slidenum">
              <a:rPr lang="en-US"/>
              <a:pPr/>
              <a:t>67</a:t>
            </a:fld>
            <a:endParaRPr lang="en-US"/>
          </a:p>
        </p:txBody>
      </p:sp>
      <p:sp>
        <p:nvSpPr>
          <p:cNvPr id="478210" name="Rectangle 2"/>
          <p:cNvSpPr>
            <a:spLocks noChangeArrowheads="1" noTextEdit="1"/>
          </p:cNvSpPr>
          <p:nvPr>
            <p:ph type="sldImg"/>
          </p:nvPr>
        </p:nvSpPr>
        <p:spPr bwMode="auto">
          <a:xfrm>
            <a:off x="1319213" y="877888"/>
            <a:ext cx="4219575" cy="3163887"/>
          </a:xfrm>
          <a:prstGeom prst="rect">
            <a:avLst/>
          </a:prstGeom>
          <a:solidFill>
            <a:srgbClr val="FFFFFF"/>
          </a:solidFill>
          <a:ln>
            <a:solidFill>
              <a:srgbClr val="000000"/>
            </a:solidFill>
            <a:miter lim="800000"/>
            <a:headEnd/>
            <a:tailEnd/>
          </a:ln>
        </p:spPr>
      </p:sp>
      <p:sp>
        <p:nvSpPr>
          <p:cNvPr id="478211" name="Text Box 3"/>
          <p:cNvSpPr txBox="1">
            <a:spLocks noChangeArrowheads="1"/>
          </p:cNvSpPr>
          <p:nvPr>
            <p:ph type="body" idx="1"/>
          </p:nvPr>
        </p:nvSpPr>
        <p:spPr bwMode="auto">
          <a:xfrm>
            <a:off x="1060450" y="4349750"/>
            <a:ext cx="4741863" cy="866775"/>
          </a:xfrm>
          <a:prstGeom prst="rect">
            <a:avLst/>
          </a:prstGeom>
          <a:noFill/>
          <a:ln>
            <a:miter lim="800000"/>
            <a:headEnd/>
            <a:tailEnd/>
          </a:ln>
        </p:spPr>
        <p:txBody>
          <a:bodyPr lIns="0" tIns="0" rIns="0" bIns="0">
            <a:spAutoFit/>
          </a:bodyPr>
          <a:lstStyle/>
          <a:p>
            <a:pPr defTabSz="449263">
              <a:lnSpc>
                <a:spcPct val="95000"/>
              </a:lnSpc>
              <a:spcBef>
                <a:spcPct val="0"/>
              </a:spcBef>
              <a:buSzPct val="45000"/>
              <a:buFont typeface="StarSymbol" pitchFamily="2" charset="0"/>
              <a:buNone/>
              <a:tabLst>
                <a:tab pos="723900" algn="l"/>
                <a:tab pos="1447800" algn="l"/>
                <a:tab pos="2171700" algn="l"/>
                <a:tab pos="2895600" algn="l"/>
                <a:tab pos="3619500" algn="l"/>
                <a:tab pos="4343400" algn="l"/>
                <a:tab pos="5067300" algn="l"/>
              </a:tabLst>
            </a:pPr>
            <a:r>
              <a:rPr lang="en-GB" sz="2000"/>
              <a:t>Settlement on top of the tailings must be prevented</a:t>
            </a:r>
            <a:r>
              <a:rPr lang="de-DE" sz="2000"/>
              <a:t> (in the long term!)</a:t>
            </a:r>
            <a:r>
              <a:rPr lang="en-GB" sz="2000"/>
              <a:t> for the serious radiation hazard connected to it.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D0A45-76B1-4C88-8D02-AF016A91A004}" type="slidenum">
              <a:rPr lang="en-US"/>
              <a:pPr/>
              <a:t>68</a:t>
            </a:fld>
            <a:endParaRPr lang="en-US"/>
          </a:p>
        </p:txBody>
      </p:sp>
      <p:sp>
        <p:nvSpPr>
          <p:cNvPr id="4966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66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960C6D-98B2-4388-84A4-DE1CAAD501BE}" type="slidenum">
              <a:rPr lang="en-US"/>
              <a:pPr/>
              <a:t>69</a:t>
            </a:fld>
            <a:endParaRPr lang="en-US"/>
          </a:p>
        </p:txBody>
      </p:sp>
      <p:sp>
        <p:nvSpPr>
          <p:cNvPr id="336898" name="Rectangle 2"/>
          <p:cNvSpPr>
            <a:spLocks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767354-2FCD-4A53-AABA-548E989DA9F3}" type="slidenum">
              <a:rPr lang="en-US"/>
              <a:pPr/>
              <a:t>7</a:t>
            </a:fld>
            <a:endParaRPr lang="en-US"/>
          </a:p>
        </p:txBody>
      </p:sp>
      <p:sp>
        <p:nvSpPr>
          <p:cNvPr id="445442" name="Rectangle 2"/>
          <p:cNvSpPr>
            <a:spLocks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en-US"/>
              <a:t>The Canadian Coalition was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C1A0D-810D-41D4-B6B4-7705F5B8752D}" type="slidenum">
              <a:rPr lang="en-US"/>
              <a:pPr/>
              <a:t>70</a:t>
            </a:fld>
            <a:endParaRPr lang="en-US"/>
          </a:p>
        </p:txBody>
      </p:sp>
      <p:sp>
        <p:nvSpPr>
          <p:cNvPr id="355330" name="Rectangle 2"/>
          <p:cNvSpPr>
            <a:spLocks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121F8-2286-4B84-9422-6AD376C14438}" type="slidenum">
              <a:rPr lang="en-US"/>
              <a:pPr/>
              <a:t>71</a:t>
            </a:fld>
            <a:endParaRPr lang="en-US"/>
          </a:p>
        </p:txBody>
      </p:sp>
      <p:sp>
        <p:nvSpPr>
          <p:cNvPr id="357378" name="Rectangle 2"/>
          <p:cNvSpPr>
            <a:spLocks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169E8-7686-44FC-8729-F1160EB35A93}" type="slidenum">
              <a:rPr lang="en-US"/>
              <a:pPr/>
              <a:t>72</a:t>
            </a:fld>
            <a:endParaRPr lang="en-US"/>
          </a:p>
        </p:txBody>
      </p:sp>
      <p:sp>
        <p:nvSpPr>
          <p:cNvPr id="4945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06A501-50D6-4BF0-9871-2853C8F7D8B1}" type="slidenum">
              <a:rPr lang="en-US"/>
              <a:pPr/>
              <a:t>73</a:t>
            </a:fld>
            <a:endParaRPr lang="en-US"/>
          </a:p>
        </p:txBody>
      </p:sp>
      <p:sp>
        <p:nvSpPr>
          <p:cNvPr id="363522" name="Rectangle 2"/>
          <p:cNvSpPr>
            <a:spLocks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043D5-E9FC-43F3-8C96-09B5A6D71013}" type="slidenum">
              <a:rPr lang="en-US"/>
              <a:pPr/>
              <a:t>74</a:t>
            </a:fld>
            <a:endParaRPr lang="en-US"/>
          </a:p>
        </p:txBody>
      </p:sp>
      <p:sp>
        <p:nvSpPr>
          <p:cNvPr id="365570" name="Rectangle 2"/>
          <p:cNvSpPr>
            <a:spLocks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54303-5077-40F3-8670-012A49B96C31}" type="slidenum">
              <a:rPr lang="en-US"/>
              <a:pPr/>
              <a:t>75</a:t>
            </a:fld>
            <a:endParaRPr lang="en-US"/>
          </a:p>
        </p:txBody>
      </p:sp>
      <p:sp>
        <p:nvSpPr>
          <p:cNvPr id="521218" name="Rectangle 2"/>
          <p:cNvSpPr>
            <a:spLocks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F833B-110A-4A9A-A7B2-867958611A90}" type="slidenum">
              <a:rPr lang="en-US"/>
              <a:pPr/>
              <a:t>76</a:t>
            </a:fld>
            <a:endParaRPr lang="en-US"/>
          </a:p>
        </p:txBody>
      </p:sp>
      <p:sp>
        <p:nvSpPr>
          <p:cNvPr id="300034" name="Rectangle 2"/>
          <p:cNvSpPr>
            <a:spLocks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2C788-D6B9-4E7A-A7AA-EA820B8D28AC}" type="slidenum">
              <a:rPr lang="en-US"/>
              <a:pPr/>
              <a:t>77</a:t>
            </a:fld>
            <a:endParaRPr lang="en-US"/>
          </a:p>
        </p:txBody>
      </p:sp>
      <p:sp>
        <p:nvSpPr>
          <p:cNvPr id="302082" name="Rectangle 2"/>
          <p:cNvSpPr>
            <a:spLocks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12384-5144-4EDA-A8CD-3392A7F458D5}" type="slidenum">
              <a:rPr lang="en-US"/>
              <a:pPr/>
              <a:t>78</a:t>
            </a:fld>
            <a:endParaRPr lang="en-US"/>
          </a:p>
        </p:txBody>
      </p:sp>
      <p:sp>
        <p:nvSpPr>
          <p:cNvPr id="304130" name="Rectangle 2"/>
          <p:cNvSpPr>
            <a:spLocks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8F3DAD-74DD-4FB9-B914-10FE117E34E3}" type="slidenum">
              <a:rPr lang="en-US"/>
              <a:pPr/>
              <a:t>79</a:t>
            </a:fld>
            <a:endParaRPr lang="en-US"/>
          </a:p>
        </p:txBody>
      </p:sp>
      <p:sp>
        <p:nvSpPr>
          <p:cNvPr id="306178" name="Rectangle 2"/>
          <p:cNvSpPr>
            <a:spLocks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76FE93-AD40-4C9B-ADF1-215EA818C369}" type="slidenum">
              <a:rPr lang="en-US"/>
              <a:pPr/>
              <a:t>8</a:t>
            </a:fld>
            <a:endParaRPr lang="en-US"/>
          </a:p>
        </p:txBody>
      </p:sp>
      <p:sp>
        <p:nvSpPr>
          <p:cNvPr id="338946" name="Rectangle 2"/>
          <p:cNvSpPr>
            <a:spLocks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453C3-20AB-4438-A0A7-A8905B7BFF67}" type="slidenum">
              <a:rPr lang="en-US"/>
              <a:pPr/>
              <a:t>80</a:t>
            </a:fld>
            <a:endParaRPr lang="en-US"/>
          </a:p>
        </p:txBody>
      </p:sp>
      <p:sp>
        <p:nvSpPr>
          <p:cNvPr id="308226" name="Rectangle 2"/>
          <p:cNvSpPr>
            <a:spLocks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AFFF1-6477-448F-9E19-BBE9553B0171}" type="slidenum">
              <a:rPr lang="en-US"/>
              <a:pPr/>
              <a:t>81</a:t>
            </a:fld>
            <a:endParaRPr lang="en-US"/>
          </a:p>
        </p:txBody>
      </p:sp>
      <p:sp>
        <p:nvSpPr>
          <p:cNvPr id="371714" name="Rectangle 2"/>
          <p:cNvSpPr>
            <a:spLocks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1A0CC1-769D-4E01-903B-C5438B6C8D61}" type="slidenum">
              <a:rPr lang="en-US"/>
              <a:pPr/>
              <a:t>82</a:t>
            </a:fld>
            <a:endParaRPr lang="en-US"/>
          </a:p>
        </p:txBody>
      </p:sp>
      <p:sp>
        <p:nvSpPr>
          <p:cNvPr id="285698" name="Rectangle 2"/>
          <p:cNvSpPr>
            <a:spLocks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ADB39-798F-495F-A0DB-910EEB88A05F}" type="slidenum">
              <a:rPr lang="en-US"/>
              <a:pPr/>
              <a:t>83</a:t>
            </a:fld>
            <a:endParaRPr lang="en-US"/>
          </a:p>
        </p:txBody>
      </p:sp>
      <p:sp>
        <p:nvSpPr>
          <p:cNvPr id="276482" name="Rectangle 2"/>
          <p:cNvSpPr>
            <a:spLocks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FA4DF-712B-4EDA-84DD-C466090761E8}" type="slidenum">
              <a:rPr lang="en-US"/>
              <a:pPr/>
              <a:t>84</a:t>
            </a:fld>
            <a:endParaRPr lang="en-US"/>
          </a:p>
        </p:txBody>
      </p:sp>
      <p:sp>
        <p:nvSpPr>
          <p:cNvPr id="233474" name="Rectangle 2"/>
          <p:cNvSpPr>
            <a:spLocks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A1F90-4449-427D-8D31-26FE0A55DD73}" type="slidenum">
              <a:rPr lang="en-US"/>
              <a:pPr/>
              <a:t>85</a:t>
            </a:fld>
            <a:endParaRPr lang="en-US"/>
          </a:p>
        </p:txBody>
      </p:sp>
      <p:sp>
        <p:nvSpPr>
          <p:cNvPr id="235522" name="Rectangle 2"/>
          <p:cNvSpPr>
            <a:spLocks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564DD0-656A-4992-A52C-DF95C3D93309}" type="slidenum">
              <a:rPr lang="en-US"/>
              <a:pPr/>
              <a:t>86</a:t>
            </a:fld>
            <a:endParaRPr lang="en-US"/>
          </a:p>
        </p:txBody>
      </p:sp>
      <p:sp>
        <p:nvSpPr>
          <p:cNvPr id="237570" name="Rectangle 2"/>
          <p:cNvSpPr>
            <a:spLocks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B7141-36BB-4B3A-8AB2-EAFDADA5ED33}" type="slidenum">
              <a:rPr lang="en-US"/>
              <a:pPr/>
              <a:t>87</a:t>
            </a:fld>
            <a:endParaRPr lang="en-US"/>
          </a:p>
        </p:txBody>
      </p:sp>
      <p:sp>
        <p:nvSpPr>
          <p:cNvPr id="322562" name="Rectangle 2"/>
          <p:cNvSpPr>
            <a:spLocks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6F082-1F3E-40C7-932E-FD8BCC07D057}" type="slidenum">
              <a:rPr lang="en-US"/>
              <a:pPr/>
              <a:t>88</a:t>
            </a:fld>
            <a:endParaRPr lang="en-US"/>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819AD-5A30-4A5F-9748-F38167E4E13F}" type="slidenum">
              <a:rPr lang="en-US"/>
              <a:pPr/>
              <a:t>89</a:t>
            </a:fld>
            <a:endParaRPr lang="en-US"/>
          </a:p>
        </p:txBody>
      </p:sp>
      <p:sp>
        <p:nvSpPr>
          <p:cNvPr id="318466" name="Rectangle 2"/>
          <p:cNvSpPr>
            <a:spLocks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89F77-111C-46ED-9772-6747EA7D607A}" type="slidenum">
              <a:rPr lang="en-US"/>
              <a:pPr/>
              <a:t>9</a:t>
            </a:fld>
            <a:endParaRPr lang="en-US"/>
          </a:p>
        </p:txBody>
      </p:sp>
      <p:sp>
        <p:nvSpPr>
          <p:cNvPr id="340994" name="Rectangle 2"/>
          <p:cNvSpPr>
            <a:spLocks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C2A93-E6EB-444D-843F-515553232F56}" type="slidenum">
              <a:rPr lang="en-US"/>
              <a:pPr/>
              <a:t>90</a:t>
            </a:fld>
            <a:endParaRPr lang="en-US"/>
          </a:p>
        </p:txBody>
      </p:sp>
      <p:sp>
        <p:nvSpPr>
          <p:cNvPr id="320514" name="Rectangle 2"/>
          <p:cNvSpPr>
            <a:spLocks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8F303-E6F0-4ED5-AB8E-154DC430F025}" type="slidenum">
              <a:rPr lang="en-US"/>
              <a:pPr/>
              <a:t>91</a:t>
            </a:fld>
            <a:endParaRPr lang="en-US"/>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F4859-AD40-4162-BFD4-689C4C4C1CF1}" type="slidenum">
              <a:rPr lang="en-US"/>
              <a:pPr/>
              <a:t>92</a:t>
            </a:fld>
            <a:endParaRPr lang="en-US"/>
          </a:p>
        </p:txBody>
      </p:sp>
      <p:sp>
        <p:nvSpPr>
          <p:cNvPr id="373762" name="Rectangle 2"/>
          <p:cNvSpPr>
            <a:spLocks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5DFAE-4268-4BBE-A039-12A6507722E1}" type="slidenum">
              <a:rPr lang="en-US"/>
              <a:pPr/>
              <a:t>93</a:t>
            </a:fld>
            <a:endParaRPr lang="en-US"/>
          </a:p>
        </p:txBody>
      </p:sp>
      <p:sp>
        <p:nvSpPr>
          <p:cNvPr id="280578" name="Rectangle 2"/>
          <p:cNvSpPr>
            <a:spLocks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CB6E6-D341-45EC-91AC-3937FF8B9548}" type="slidenum">
              <a:rPr lang="en-US"/>
              <a:pPr/>
              <a:t>94</a:t>
            </a:fld>
            <a:endParaRPr lang="en-US"/>
          </a:p>
        </p:txBody>
      </p:sp>
      <p:sp>
        <p:nvSpPr>
          <p:cNvPr id="377858" name="Rectangle 2"/>
          <p:cNvSpPr>
            <a:spLocks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A91A5-DCCF-4185-941B-B1E404F57FA4}" type="slidenum">
              <a:rPr lang="en-US"/>
              <a:pPr/>
              <a:t>95</a:t>
            </a:fld>
            <a:endParaRPr lang="en-US"/>
          </a:p>
        </p:txBody>
      </p:sp>
      <p:sp>
        <p:nvSpPr>
          <p:cNvPr id="379906" name="Rectangle 2"/>
          <p:cNvSpPr>
            <a:spLocks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62EC7-9E40-4FAD-9D19-F6B6636C9B94}" type="slidenum">
              <a:rPr lang="en-US"/>
              <a:pPr/>
              <a:t>96</a:t>
            </a:fld>
            <a:endParaRPr lang="en-US"/>
          </a:p>
        </p:txBody>
      </p:sp>
      <p:sp>
        <p:nvSpPr>
          <p:cNvPr id="381954" name="Rectangle 2"/>
          <p:cNvSpPr>
            <a:spLocks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F9C7A-02F2-404D-BD3A-AB88A7EA8710}" type="slidenum">
              <a:rPr lang="en-US"/>
              <a:pPr/>
              <a:t>97</a:t>
            </a:fld>
            <a:endParaRPr lang="en-US"/>
          </a:p>
        </p:txBody>
      </p:sp>
      <p:sp>
        <p:nvSpPr>
          <p:cNvPr id="384002" name="Rectangle 2"/>
          <p:cNvSpPr>
            <a:spLocks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12901-44A8-4D7F-BFD9-4FA53FDA4300}" type="slidenum">
              <a:rPr lang="en-US"/>
              <a:pPr/>
              <a:t>98</a:t>
            </a:fld>
            <a:endParaRPr lang="en-US"/>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CE938-39F7-4869-965F-A2CDC5000F47}" type="slidenum">
              <a:rPr lang="en-US"/>
              <a:pPr/>
              <a:t>99</a:t>
            </a:fld>
            <a:endParaRPr lang="en-US"/>
          </a:p>
        </p:txBody>
      </p:sp>
      <p:sp>
        <p:nvSpPr>
          <p:cNvPr id="150530" name="Rectangle 2"/>
          <p:cNvSpPr>
            <a:spLocks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06949C5E-3E4D-4256-9349-4A8430F618EE}" type="slidenum">
              <a:rPr lang="en-US"/>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ED67D670-20EF-4D9E-BEDE-55AF3F1A87D6}"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73EE4839-87D3-47B8-8CEA-D515263C9D0D}" type="slidenum">
              <a:rPr lang="en-US"/>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9683B571-C99F-4055-8038-0FC2A0B2A1FD}" type="slidenum">
              <a:rPr lang="en-US"/>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E6C1899B-81A2-43CC-860D-204AF80B9C7D}"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p>
        </p:txBody>
      </p:sp>
      <p:sp>
        <p:nvSpPr>
          <p:cNvPr id="6" name="Fußzeilenplatzhalter 5"/>
          <p:cNvSpPr>
            <a:spLocks noGrp="1"/>
          </p:cNvSpPr>
          <p:nvPr>
            <p:ph type="ftr" sz="quarter" idx="11"/>
          </p:nvPr>
        </p:nvSpPr>
        <p:spPr/>
        <p:txBody>
          <a:bodyPr/>
          <a:lstStyle>
            <a:lvl1pPr>
              <a:defRPr/>
            </a:lvl1pPr>
          </a:lstStyle>
          <a:p>
            <a:endParaRPr lang="en-US"/>
          </a:p>
        </p:txBody>
      </p:sp>
      <p:sp>
        <p:nvSpPr>
          <p:cNvPr id="7" name="Foliennummernplatzhalter 6"/>
          <p:cNvSpPr>
            <a:spLocks noGrp="1"/>
          </p:cNvSpPr>
          <p:nvPr>
            <p:ph type="sldNum" sz="quarter" idx="12"/>
          </p:nvPr>
        </p:nvSpPr>
        <p:spPr/>
        <p:txBody>
          <a:bodyPr/>
          <a:lstStyle>
            <a:lvl1pPr>
              <a:defRPr/>
            </a:lvl1pPr>
          </a:lstStyle>
          <a:p>
            <a:fld id="{B9F73C9B-9E44-4ED8-A30C-8354DAFD93CA}"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p>
        </p:txBody>
      </p:sp>
      <p:sp>
        <p:nvSpPr>
          <p:cNvPr id="8" name="Fußzeilenplatzhalter 7"/>
          <p:cNvSpPr>
            <a:spLocks noGrp="1"/>
          </p:cNvSpPr>
          <p:nvPr>
            <p:ph type="ftr" sz="quarter" idx="11"/>
          </p:nvPr>
        </p:nvSpPr>
        <p:spPr/>
        <p:txBody>
          <a:bodyPr/>
          <a:lstStyle>
            <a:lvl1pPr>
              <a:defRPr/>
            </a:lvl1pPr>
          </a:lstStyle>
          <a:p>
            <a:endParaRPr lang="en-US"/>
          </a:p>
        </p:txBody>
      </p:sp>
      <p:sp>
        <p:nvSpPr>
          <p:cNvPr id="9" name="Foliennummernplatzhalter 8"/>
          <p:cNvSpPr>
            <a:spLocks noGrp="1"/>
          </p:cNvSpPr>
          <p:nvPr>
            <p:ph type="sldNum" sz="quarter" idx="12"/>
          </p:nvPr>
        </p:nvSpPr>
        <p:spPr/>
        <p:txBody>
          <a:bodyPr/>
          <a:lstStyle>
            <a:lvl1pPr>
              <a:defRPr/>
            </a:lvl1pPr>
          </a:lstStyle>
          <a:p>
            <a:fld id="{5C31548C-FD79-4B3A-8D9D-67F04E86879D}"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p>
        </p:txBody>
      </p:sp>
      <p:sp>
        <p:nvSpPr>
          <p:cNvPr id="4" name="Fußzeilenplatzhalter 3"/>
          <p:cNvSpPr>
            <a:spLocks noGrp="1"/>
          </p:cNvSpPr>
          <p:nvPr>
            <p:ph type="ftr" sz="quarter" idx="11"/>
          </p:nvPr>
        </p:nvSpPr>
        <p:spPr/>
        <p:txBody>
          <a:bodyPr/>
          <a:lstStyle>
            <a:lvl1pPr>
              <a:defRPr/>
            </a:lvl1pPr>
          </a:lstStyle>
          <a:p>
            <a:endParaRPr lang="en-US"/>
          </a:p>
        </p:txBody>
      </p:sp>
      <p:sp>
        <p:nvSpPr>
          <p:cNvPr id="5" name="Foliennummernplatzhalter 4"/>
          <p:cNvSpPr>
            <a:spLocks noGrp="1"/>
          </p:cNvSpPr>
          <p:nvPr>
            <p:ph type="sldNum" sz="quarter" idx="12"/>
          </p:nvPr>
        </p:nvSpPr>
        <p:spPr/>
        <p:txBody>
          <a:bodyPr/>
          <a:lstStyle>
            <a:lvl1pPr>
              <a:defRPr/>
            </a:lvl1pPr>
          </a:lstStyle>
          <a:p>
            <a:fld id="{1970C4CE-6CB7-4619-8BE5-33D619B4448C}" type="slidenum">
              <a:rPr lang="en-US"/>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p>
        </p:txBody>
      </p:sp>
      <p:sp>
        <p:nvSpPr>
          <p:cNvPr id="3" name="Fußzeilenplatzhalter 2"/>
          <p:cNvSpPr>
            <a:spLocks noGrp="1"/>
          </p:cNvSpPr>
          <p:nvPr>
            <p:ph type="ftr" sz="quarter" idx="11"/>
          </p:nvPr>
        </p:nvSpPr>
        <p:spPr/>
        <p:txBody>
          <a:bodyPr/>
          <a:lstStyle>
            <a:lvl1pPr>
              <a:defRPr/>
            </a:lvl1pPr>
          </a:lstStyle>
          <a:p>
            <a:endParaRPr lang="en-US"/>
          </a:p>
        </p:txBody>
      </p:sp>
      <p:sp>
        <p:nvSpPr>
          <p:cNvPr id="4" name="Foliennummernplatzhalter 3"/>
          <p:cNvSpPr>
            <a:spLocks noGrp="1"/>
          </p:cNvSpPr>
          <p:nvPr>
            <p:ph type="sldNum" sz="quarter" idx="12"/>
          </p:nvPr>
        </p:nvSpPr>
        <p:spPr/>
        <p:txBody>
          <a:bodyPr/>
          <a:lstStyle>
            <a:lvl1pPr>
              <a:defRPr/>
            </a:lvl1pPr>
          </a:lstStyle>
          <a:p>
            <a:fld id="{51D9C339-795F-45E5-BD6F-1AC21FDA1112}"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en-US"/>
          </a:p>
        </p:txBody>
      </p:sp>
      <p:sp>
        <p:nvSpPr>
          <p:cNvPr id="6" name="Fußzeilenplatzhalter 5"/>
          <p:cNvSpPr>
            <a:spLocks noGrp="1"/>
          </p:cNvSpPr>
          <p:nvPr>
            <p:ph type="ftr" sz="quarter" idx="11"/>
          </p:nvPr>
        </p:nvSpPr>
        <p:spPr/>
        <p:txBody>
          <a:bodyPr/>
          <a:lstStyle>
            <a:lvl1pPr>
              <a:defRPr/>
            </a:lvl1pPr>
          </a:lstStyle>
          <a:p>
            <a:endParaRPr lang="en-US"/>
          </a:p>
        </p:txBody>
      </p:sp>
      <p:sp>
        <p:nvSpPr>
          <p:cNvPr id="7" name="Foliennummernplatzhalter 6"/>
          <p:cNvSpPr>
            <a:spLocks noGrp="1"/>
          </p:cNvSpPr>
          <p:nvPr>
            <p:ph type="sldNum" sz="quarter" idx="12"/>
          </p:nvPr>
        </p:nvSpPr>
        <p:spPr/>
        <p:txBody>
          <a:bodyPr/>
          <a:lstStyle>
            <a:lvl1pPr>
              <a:defRPr/>
            </a:lvl1pPr>
          </a:lstStyle>
          <a:p>
            <a:fld id="{46306CF5-046F-4B04-9501-50C4895DC3B4}"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en-US"/>
          </a:p>
        </p:txBody>
      </p:sp>
      <p:sp>
        <p:nvSpPr>
          <p:cNvPr id="6" name="Fußzeilenplatzhalter 5"/>
          <p:cNvSpPr>
            <a:spLocks noGrp="1"/>
          </p:cNvSpPr>
          <p:nvPr>
            <p:ph type="ftr" sz="quarter" idx="11"/>
          </p:nvPr>
        </p:nvSpPr>
        <p:spPr/>
        <p:txBody>
          <a:bodyPr/>
          <a:lstStyle>
            <a:lvl1pPr>
              <a:defRPr/>
            </a:lvl1pPr>
          </a:lstStyle>
          <a:p>
            <a:endParaRPr lang="en-US"/>
          </a:p>
        </p:txBody>
      </p:sp>
      <p:sp>
        <p:nvSpPr>
          <p:cNvPr id="7" name="Foliennummernplatzhalter 6"/>
          <p:cNvSpPr>
            <a:spLocks noGrp="1"/>
          </p:cNvSpPr>
          <p:nvPr>
            <p:ph type="sldNum" sz="quarter" idx="12"/>
          </p:nvPr>
        </p:nvSpPr>
        <p:spPr/>
        <p:txBody>
          <a:bodyPr/>
          <a:lstStyle>
            <a:lvl1pPr>
              <a:defRPr/>
            </a:lvl1pPr>
          </a:lstStyle>
          <a:p>
            <a:fld id="{B36A6E4E-D445-45F5-9462-1329261DCBF2}"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ABFDD2C-F924-4C89-A89C-107F9211A4F3}" type="slidenum">
              <a:rPr lang="en-US"/>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6" charset="-128"/>
        </a:defRPr>
      </a:lvl2pPr>
      <a:lvl3pPr algn="ctr" rtl="0" fontAlgn="base">
        <a:spcBef>
          <a:spcPct val="0"/>
        </a:spcBef>
        <a:spcAft>
          <a:spcPct val="0"/>
        </a:spcAft>
        <a:defRPr sz="4400">
          <a:solidFill>
            <a:schemeClr val="tx2"/>
          </a:solidFill>
          <a:latin typeface="Arial" charset="0"/>
          <a:ea typeface="ＭＳ Ｐゴシック" pitchFamily="16" charset="-128"/>
        </a:defRPr>
      </a:lvl3pPr>
      <a:lvl4pPr algn="ctr" rtl="0" fontAlgn="base">
        <a:spcBef>
          <a:spcPct val="0"/>
        </a:spcBef>
        <a:spcAft>
          <a:spcPct val="0"/>
        </a:spcAft>
        <a:defRPr sz="4400">
          <a:solidFill>
            <a:schemeClr val="tx2"/>
          </a:solidFill>
          <a:latin typeface="Arial" charset="0"/>
          <a:ea typeface="ＭＳ Ｐゴシック" pitchFamily="16" charset="-128"/>
        </a:defRPr>
      </a:lvl4pPr>
      <a:lvl5pPr algn="ctr" rtl="0" fontAlgn="base">
        <a:spcBef>
          <a:spcPct val="0"/>
        </a:spcBef>
        <a:spcAft>
          <a:spcPct val="0"/>
        </a:spcAft>
        <a:defRPr sz="4400">
          <a:solidFill>
            <a:schemeClr val="tx2"/>
          </a:solidFill>
          <a:latin typeface="Arial" charset="0"/>
          <a:ea typeface="ＭＳ Ｐゴシック" pitchFamily="16" charset="-128"/>
        </a:defRPr>
      </a:lvl5pPr>
      <a:lvl6pPr marL="457200" algn="ctr" rtl="0" fontAlgn="base">
        <a:spcBef>
          <a:spcPct val="0"/>
        </a:spcBef>
        <a:spcAft>
          <a:spcPct val="0"/>
        </a:spcAft>
        <a:defRPr sz="4400">
          <a:solidFill>
            <a:schemeClr val="tx2"/>
          </a:solidFill>
          <a:latin typeface="Arial" charset="0"/>
          <a:ea typeface="ＭＳ Ｐゴシック" pitchFamily="16" charset="-128"/>
        </a:defRPr>
      </a:lvl6pPr>
      <a:lvl7pPr marL="914400" algn="ctr" rtl="0" fontAlgn="base">
        <a:spcBef>
          <a:spcPct val="0"/>
        </a:spcBef>
        <a:spcAft>
          <a:spcPct val="0"/>
        </a:spcAft>
        <a:defRPr sz="4400">
          <a:solidFill>
            <a:schemeClr val="tx2"/>
          </a:solidFill>
          <a:latin typeface="Arial" charset="0"/>
          <a:ea typeface="ＭＳ Ｐゴシック" pitchFamily="16" charset="-128"/>
        </a:defRPr>
      </a:lvl7pPr>
      <a:lvl8pPr marL="1371600" algn="ctr" rtl="0" fontAlgn="base">
        <a:spcBef>
          <a:spcPct val="0"/>
        </a:spcBef>
        <a:spcAft>
          <a:spcPct val="0"/>
        </a:spcAft>
        <a:defRPr sz="4400">
          <a:solidFill>
            <a:schemeClr val="tx2"/>
          </a:solidFill>
          <a:latin typeface="Arial" charset="0"/>
          <a:ea typeface="ＭＳ Ｐゴシック" pitchFamily="16" charset="-128"/>
        </a:defRPr>
      </a:lvl8pPr>
      <a:lvl9pPr marL="1828800" algn="ctr" rtl="0" fontAlgn="base">
        <a:spcBef>
          <a:spcPct val="0"/>
        </a:spcBef>
        <a:spcAft>
          <a:spcPct val="0"/>
        </a:spcAft>
        <a:defRPr sz="4400">
          <a:solidFill>
            <a:schemeClr val="tx2"/>
          </a:solidFill>
          <a:latin typeface="Arial" charset="0"/>
          <a:ea typeface="ＭＳ Ｐゴシック" pitchFamily="16"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41.xml.rels><?xml version="1.0" encoding="UTF-8" standalone="yes"?>
<Relationships xmlns="http://schemas.openxmlformats.org/package/2006/relationships"><Relationship Id="rId3" Type="http://schemas.openxmlformats.org/officeDocument/2006/relationships/hyperlink" Target="http://www.nap.edu/catalog.php?record_id=12505"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www7.nationalacademies.org/dsc/"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nap.edu/catalog.php?record_id=12505"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www7.nationalacademies.org/dsc/"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nap.edu/catalog.php?record_id=12505"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www7.nationalacademies.org/dsc/"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nap.edu/catalog.php?record_id=12505"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www7.nationalacademies.org/ds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hp.niehs.nih.gov/cgi-bin/findtoc2.pl?tocinfo=Environmental%20Health%20Perspectives@103@5@1995"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http://ehp.niehs.nih.gov/members/1995/103-5/au-full.ht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ehp.niehs.nih.gov/cgi-bin/findtoc2.pl?tocinfo=Environmental%20Health%20Perspectives@103@5@1995"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http://ehp.niehs.nih.gov/members/1995/103-5/au-full.ht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ehp.niehs.nih.gov/cgi-bin/findtoc2.pl?tocinfo=Environmental%20Health%20Perspectives@103@5@1995"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ehp.niehs.nih.gov/members/1995/103-5/au-full.ht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ehp.niehs.nih.gov/cgi-bin/findtoc2.pl?tocinfo=Environmental%20Health%20Perspectives@103@5@1995"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ehp.niehs.nih.gov/members/1995/103-5/au-full.ht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Microsoft_Office_Word_97_-_2003-Dokument1.doc"/></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1828800" y="762000"/>
            <a:ext cx="5410200" cy="1143000"/>
          </a:xfrm>
        </p:spPr>
        <p:txBody>
          <a:bodyPr/>
          <a:lstStyle/>
          <a:p>
            <a:r>
              <a:rPr lang="en-US"/>
              <a:t>Sacred Lands,</a:t>
            </a:r>
            <a:br>
              <a:rPr lang="en-US"/>
            </a:br>
            <a:r>
              <a:rPr lang="en-US"/>
              <a:t>Poisoned People</a:t>
            </a:r>
          </a:p>
        </p:txBody>
      </p:sp>
      <p:sp>
        <p:nvSpPr>
          <p:cNvPr id="205828" name="Text Box 4"/>
          <p:cNvSpPr txBox="1">
            <a:spLocks noChangeArrowheads="1"/>
          </p:cNvSpPr>
          <p:nvPr/>
        </p:nvSpPr>
        <p:spPr bwMode="auto">
          <a:xfrm>
            <a:off x="1801813" y="2971800"/>
            <a:ext cx="5541962" cy="3290888"/>
          </a:xfrm>
          <a:prstGeom prst="rect">
            <a:avLst/>
          </a:prstGeom>
          <a:noFill/>
          <a:ln w="9525">
            <a:noFill/>
            <a:miter lim="800000"/>
            <a:headEnd/>
            <a:tailEnd/>
          </a:ln>
        </p:spPr>
        <p:txBody>
          <a:bodyPr wrap="none">
            <a:spAutoFit/>
          </a:bodyPr>
          <a:lstStyle/>
          <a:p>
            <a:pPr algn="ctr"/>
            <a:r>
              <a:rPr lang="en-US"/>
              <a:t>a presentation by </a:t>
            </a:r>
          </a:p>
          <a:p>
            <a:pPr algn="ctr"/>
            <a:r>
              <a:rPr lang="en-US"/>
              <a:t>Gordon Edwards Ph.D.</a:t>
            </a:r>
          </a:p>
          <a:p>
            <a:pPr algn="ctr"/>
            <a:r>
              <a:rPr lang="en-US"/>
              <a:t>and Robert Del Tredici</a:t>
            </a:r>
            <a:endParaRPr lang="en-US" sz="1800"/>
          </a:p>
          <a:p>
            <a:pPr algn="ctr"/>
            <a:endParaRPr lang="en-US" sz="1800"/>
          </a:p>
          <a:p>
            <a:pPr algn="ctr"/>
            <a:endParaRPr lang="en-US" sz="1800"/>
          </a:p>
          <a:p>
            <a:pPr algn="ctr"/>
            <a:r>
              <a:rPr lang="en-US" sz="2000" i="1"/>
              <a:t>featuring the photographs of Robert Del Tredici</a:t>
            </a:r>
            <a:r>
              <a:rPr lang="en-US" sz="1800"/>
              <a:t> </a:t>
            </a:r>
          </a:p>
          <a:p>
            <a:pPr algn="ctr"/>
            <a:endParaRPr lang="en-US" sz="1800"/>
          </a:p>
          <a:p>
            <a:pPr algn="ctr"/>
            <a:endParaRPr lang="en-US" sz="1400"/>
          </a:p>
          <a:p>
            <a:pPr algn="ctr"/>
            <a:endParaRPr lang="en-US" sz="1400"/>
          </a:p>
          <a:p>
            <a:pPr algn="ctr"/>
            <a:r>
              <a:rPr lang="en-US" sz="1800"/>
              <a:t>Canadian Coalition for Nuclear Responsibility</a:t>
            </a:r>
          </a:p>
          <a:p>
            <a:pPr algn="ctr"/>
            <a:r>
              <a:rPr lang="en-US" sz="1800"/>
              <a:t>www.ccnr.org</a:t>
            </a:r>
            <a:endParaRPr lang="en-US" i="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3924300" y="3086100"/>
            <a:ext cx="1295400" cy="685800"/>
          </a:xfrm>
        </p:spPr>
        <p:txBody>
          <a:bodyPr/>
          <a:lstStyle/>
          <a:p>
            <a:r>
              <a:rPr lang="en-US" sz="400"/>
              <a:t>Hiroshima Buddha</a:t>
            </a:r>
            <a:endParaRPr lang="en-US"/>
          </a:p>
        </p:txBody>
      </p:sp>
      <p:pic>
        <p:nvPicPr>
          <p:cNvPr id="323587" name="Picture 3"/>
          <p:cNvPicPr>
            <a:picLocks noChangeAspect="1" noChangeArrowheads="1"/>
          </p:cNvPicPr>
          <p:nvPr/>
        </p:nvPicPr>
        <p:blipFill>
          <a:blip r:embed="rId3" cstate="print"/>
          <a:srcRect/>
          <a:stretch>
            <a:fillRect/>
          </a:stretch>
        </p:blipFill>
        <p:spPr bwMode="auto">
          <a:xfrm>
            <a:off x="2151063" y="152400"/>
            <a:ext cx="4935537" cy="675005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305300" y="3200400"/>
            <a:ext cx="533400" cy="457200"/>
          </a:xfrm>
        </p:spPr>
        <p:txBody>
          <a:bodyPr/>
          <a:lstStyle/>
          <a:p>
            <a:r>
              <a:rPr lang="en-US" sz="400"/>
              <a:t>10 Million Years</a:t>
            </a:r>
            <a:endParaRPr lang="en-US"/>
          </a:p>
        </p:txBody>
      </p:sp>
      <p:sp>
        <p:nvSpPr>
          <p:cNvPr id="230403" name="Text Box 3"/>
          <p:cNvSpPr txBox="1">
            <a:spLocks noChangeArrowheads="1"/>
          </p:cNvSpPr>
          <p:nvPr/>
        </p:nvSpPr>
        <p:spPr bwMode="auto">
          <a:xfrm>
            <a:off x="5781675" y="457200"/>
            <a:ext cx="3227388" cy="1581150"/>
          </a:xfrm>
          <a:prstGeom prst="rect">
            <a:avLst/>
          </a:prstGeom>
          <a:solidFill>
            <a:schemeClr val="bg1"/>
          </a:solidFill>
          <a:ln w="28575">
            <a:solidFill>
              <a:schemeClr val="tx1"/>
            </a:solidFill>
            <a:miter lim="800000"/>
            <a:headEnd/>
            <a:tailEnd/>
          </a:ln>
        </p:spPr>
        <p:txBody>
          <a:bodyPr wrap="none">
            <a:spAutoFit/>
          </a:bodyPr>
          <a:lstStyle/>
          <a:p>
            <a:pPr algn="ctr"/>
            <a:r>
              <a:rPr lang="en-US"/>
              <a:t>The toxicity of </a:t>
            </a:r>
          </a:p>
          <a:p>
            <a:pPr algn="ctr"/>
            <a:r>
              <a:rPr lang="en-US"/>
              <a:t>irradiated CANDU fuel</a:t>
            </a:r>
          </a:p>
          <a:p>
            <a:pPr algn="ctr"/>
            <a:r>
              <a:rPr lang="en-US"/>
              <a:t>over a period of</a:t>
            </a:r>
          </a:p>
          <a:p>
            <a:pPr algn="ctr"/>
            <a:r>
              <a:rPr lang="en-US"/>
              <a:t>ten million years</a:t>
            </a:r>
          </a:p>
        </p:txBody>
      </p:sp>
      <p:pic>
        <p:nvPicPr>
          <p:cNvPr id="230404" name="Picture 4" descr="056_toxicity_graph_2"/>
          <p:cNvPicPr>
            <a:picLocks noChangeAspect="1" noChangeArrowheads="1"/>
          </p:cNvPicPr>
          <p:nvPr/>
        </p:nvPicPr>
        <p:blipFill>
          <a:blip r:embed="rId3" cstate="print"/>
          <a:srcRect/>
          <a:stretch>
            <a:fillRect/>
          </a:stretch>
        </p:blipFill>
        <p:spPr bwMode="auto">
          <a:xfrm>
            <a:off x="381000" y="85725"/>
            <a:ext cx="5365750" cy="6696075"/>
          </a:xfrm>
          <a:prstGeom prst="rect">
            <a:avLst/>
          </a:prstGeom>
          <a:noFill/>
        </p:spPr>
      </p:pic>
      <p:sp>
        <p:nvSpPr>
          <p:cNvPr id="230406" name="Text Box 6"/>
          <p:cNvSpPr txBox="1">
            <a:spLocks noChangeArrowheads="1"/>
          </p:cNvSpPr>
          <p:nvPr/>
        </p:nvSpPr>
        <p:spPr bwMode="auto">
          <a:xfrm>
            <a:off x="1828800" y="0"/>
            <a:ext cx="7315200" cy="366713"/>
          </a:xfrm>
          <a:prstGeom prst="rect">
            <a:avLst/>
          </a:prstGeom>
          <a:noFill/>
          <a:ln w="9525">
            <a:noFill/>
            <a:miter lim="800000"/>
            <a:headEnd/>
            <a:tailEnd/>
          </a:ln>
        </p:spPr>
        <p:txBody>
          <a:bodyPr>
            <a:spAutoFit/>
          </a:bodyPr>
          <a:lstStyle/>
          <a:p>
            <a:r>
              <a:rPr lang="en-US" sz="1800" i="1"/>
              <a:t>source: Ontario Royal Commission on Electric Power Planning </a:t>
            </a:r>
            <a:r>
              <a:rPr lang="en-US" sz="1600" i="1"/>
              <a:t>(1978)</a:t>
            </a:r>
            <a:endParaRPr lang="en-US"/>
          </a:p>
        </p:txBody>
      </p:sp>
      <p:sp>
        <p:nvSpPr>
          <p:cNvPr id="230407" name="Text Box 7"/>
          <p:cNvSpPr txBox="1">
            <a:spLocks noChangeArrowheads="1"/>
          </p:cNvSpPr>
          <p:nvPr/>
        </p:nvSpPr>
        <p:spPr bwMode="auto">
          <a:xfrm>
            <a:off x="5711825" y="2489200"/>
            <a:ext cx="3343275" cy="1016000"/>
          </a:xfrm>
          <a:prstGeom prst="rect">
            <a:avLst/>
          </a:prstGeom>
          <a:solidFill>
            <a:srgbClr val="FFFF99"/>
          </a:solidFill>
          <a:ln w="9525">
            <a:solidFill>
              <a:schemeClr val="tx1"/>
            </a:solidFill>
            <a:miter lim="800000"/>
            <a:headEnd/>
            <a:tailEnd/>
          </a:ln>
        </p:spPr>
        <p:txBody>
          <a:bodyPr wrap="none">
            <a:spAutoFit/>
          </a:bodyPr>
          <a:lstStyle/>
          <a:p>
            <a:r>
              <a:rPr lang="en-US" sz="2000"/>
              <a:t>This graph represents the</a:t>
            </a:r>
          </a:p>
          <a:p>
            <a:r>
              <a:rPr lang="en-US" sz="2000"/>
              <a:t>irradiated fuel produced in a</a:t>
            </a:r>
          </a:p>
          <a:p>
            <a:r>
              <a:rPr lang="en-US" sz="2000"/>
              <a:t>single year by one CANDU.</a:t>
            </a:r>
            <a:endParaRPr lang="en-US"/>
          </a:p>
        </p:txBody>
      </p:sp>
      <p:sp>
        <p:nvSpPr>
          <p:cNvPr id="230409" name="Text Box 9"/>
          <p:cNvSpPr txBox="1">
            <a:spLocks noChangeArrowheads="1"/>
          </p:cNvSpPr>
          <p:nvPr/>
        </p:nvSpPr>
        <p:spPr bwMode="auto">
          <a:xfrm>
            <a:off x="5715000" y="3886200"/>
            <a:ext cx="3184525" cy="1746250"/>
          </a:xfrm>
          <a:prstGeom prst="rect">
            <a:avLst/>
          </a:prstGeom>
          <a:solidFill>
            <a:srgbClr val="FFFF99"/>
          </a:solidFill>
          <a:ln w="50800">
            <a:solidFill>
              <a:srgbClr val="008080"/>
            </a:solidFill>
            <a:miter lim="800000"/>
            <a:headEnd/>
            <a:tailEnd/>
          </a:ln>
        </p:spPr>
        <p:txBody>
          <a:bodyPr wrap="none">
            <a:spAutoFit/>
          </a:bodyPr>
          <a:lstStyle/>
          <a:p>
            <a:r>
              <a:rPr lang="en-US" sz="2100"/>
              <a:t>The minimum amount of </a:t>
            </a:r>
          </a:p>
          <a:p>
            <a:r>
              <a:rPr lang="en-US" sz="2100"/>
              <a:t>water needed to dilute</a:t>
            </a:r>
          </a:p>
          <a:p>
            <a:r>
              <a:rPr lang="en-US" sz="2100"/>
              <a:t>this waste is about the</a:t>
            </a:r>
          </a:p>
          <a:p>
            <a:r>
              <a:rPr lang="en-US" sz="2100"/>
              <a:t>same as the amount of </a:t>
            </a:r>
          </a:p>
          <a:p>
            <a:r>
              <a:rPr lang="en-US" sz="2100"/>
              <a:t>water in Lake Superior.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191000" y="3086100"/>
            <a:ext cx="762000" cy="685800"/>
          </a:xfrm>
        </p:spPr>
        <p:txBody>
          <a:bodyPr/>
          <a:lstStyle/>
          <a:p>
            <a:r>
              <a:rPr lang="en-US" sz="400"/>
              <a:t>Ball of Plutonium</a:t>
            </a:r>
            <a:endParaRPr lang="en-US"/>
          </a:p>
        </p:txBody>
      </p:sp>
      <p:pic>
        <p:nvPicPr>
          <p:cNvPr id="385027" name="Picture 3" descr="063_plute_ball"/>
          <p:cNvPicPr>
            <a:picLocks noChangeAspect="1" noChangeArrowheads="1"/>
          </p:cNvPicPr>
          <p:nvPr/>
        </p:nvPicPr>
        <p:blipFill>
          <a:blip r:embed="rId3" cstate="print"/>
          <a:srcRect/>
          <a:stretch>
            <a:fillRect/>
          </a:stretch>
        </p:blipFill>
        <p:spPr bwMode="auto">
          <a:xfrm>
            <a:off x="0" y="303213"/>
            <a:ext cx="9144000" cy="6251575"/>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4191000" y="3200400"/>
            <a:ext cx="838200" cy="152400"/>
          </a:xfrm>
          <a:noFill/>
          <a:ln/>
        </p:spPr>
        <p:txBody>
          <a:bodyPr/>
          <a:lstStyle/>
          <a:p>
            <a:r>
              <a:rPr lang="en-US" sz="800">
                <a:solidFill>
                  <a:schemeClr val="accent1"/>
                </a:solidFill>
                <a:latin typeface="Palatino" pitchFamily="16" charset="0"/>
              </a:rPr>
              <a:t>Fission schematic</a:t>
            </a:r>
            <a:endParaRPr lang="en-US" sz="800">
              <a:latin typeface="Palatino" pitchFamily="16" charset="0"/>
            </a:endParaRPr>
          </a:p>
        </p:txBody>
      </p:sp>
      <p:pic>
        <p:nvPicPr>
          <p:cNvPr id="387075" name="Picture 3"/>
          <p:cNvPicPr>
            <a:picLocks noChangeAspect="1" noChangeArrowheads="1"/>
          </p:cNvPicPr>
          <p:nvPr/>
        </p:nvPicPr>
        <p:blipFill>
          <a:blip r:embed="rId3" cstate="print"/>
          <a:srcRect/>
          <a:stretch>
            <a:fillRect/>
          </a:stretch>
        </p:blipFill>
        <p:spPr bwMode="auto">
          <a:xfrm>
            <a:off x="152400" y="419100"/>
            <a:ext cx="8763000" cy="5969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howard_morland"/>
          <p:cNvPicPr>
            <a:picLocks noChangeAspect="1" noChangeArrowheads="1"/>
          </p:cNvPicPr>
          <p:nvPr/>
        </p:nvPicPr>
        <p:blipFill>
          <a:blip r:embed="rId3" cstate="print"/>
          <a:srcRect/>
          <a:stretch>
            <a:fillRect/>
          </a:stretch>
        </p:blipFill>
        <p:spPr bwMode="auto">
          <a:xfrm>
            <a:off x="2268538" y="0"/>
            <a:ext cx="4665662" cy="68580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Chalk River</a:t>
            </a:r>
          </a:p>
        </p:txBody>
      </p:sp>
      <p:pic>
        <p:nvPicPr>
          <p:cNvPr id="391171" name="Picture 3" descr="067_chalk_river"/>
          <p:cNvPicPr>
            <a:picLocks noChangeAspect="1" noChangeArrowheads="1"/>
          </p:cNvPicPr>
          <p:nvPr/>
        </p:nvPicPr>
        <p:blipFill>
          <a:blip r:embed="rId3" cstate="print"/>
          <a:srcRect/>
          <a:stretch>
            <a:fillRect/>
          </a:stretch>
        </p:blipFill>
        <p:spPr bwMode="auto">
          <a:xfrm>
            <a:off x="2384425" y="228600"/>
            <a:ext cx="4375150" cy="64008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ZEEP Reactor</a:t>
            </a:r>
          </a:p>
        </p:txBody>
      </p:sp>
      <p:pic>
        <p:nvPicPr>
          <p:cNvPr id="393219" name="Picture 3" descr="068_zeep_plaque"/>
          <p:cNvPicPr>
            <a:picLocks noChangeAspect="1" noChangeArrowheads="1"/>
          </p:cNvPicPr>
          <p:nvPr/>
        </p:nvPicPr>
        <p:blipFill>
          <a:blip r:embed="rId3" cstate="print"/>
          <a:srcRect/>
          <a:stretch>
            <a:fillRect/>
          </a:stretch>
        </p:blipFill>
        <p:spPr bwMode="auto">
          <a:xfrm>
            <a:off x="228600" y="530225"/>
            <a:ext cx="8686800" cy="5799138"/>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ZEEP_text"/>
          <p:cNvPicPr>
            <a:picLocks noChangeAspect="1" noChangeArrowheads="1"/>
          </p:cNvPicPr>
          <p:nvPr/>
        </p:nvPicPr>
        <p:blipFill>
          <a:blip r:embed="rId3" cstate="print"/>
          <a:srcRect/>
          <a:stretch>
            <a:fillRect/>
          </a:stretch>
        </p:blipFill>
        <p:spPr bwMode="auto">
          <a:xfrm>
            <a:off x="2043113" y="381000"/>
            <a:ext cx="5122862" cy="61722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114800" y="3124200"/>
            <a:ext cx="914400" cy="609600"/>
          </a:xfrm>
        </p:spPr>
        <p:txBody>
          <a:bodyPr/>
          <a:lstStyle/>
          <a:p>
            <a:r>
              <a:rPr lang="en-US" sz="400"/>
              <a:t>Hanford Tanks</a:t>
            </a:r>
            <a:endParaRPr lang="en-US"/>
          </a:p>
        </p:txBody>
      </p:sp>
      <p:pic>
        <p:nvPicPr>
          <p:cNvPr id="77828" name="Picture 4" descr="072_hanford_tanks"/>
          <p:cNvPicPr>
            <a:picLocks noChangeAspect="1" noChangeArrowheads="1"/>
          </p:cNvPicPr>
          <p:nvPr/>
        </p:nvPicPr>
        <p:blipFill>
          <a:blip r:embed="rId3" cstate="print"/>
          <a:srcRect/>
          <a:stretch>
            <a:fillRect/>
          </a:stretch>
        </p:blipFill>
        <p:spPr bwMode="auto">
          <a:xfrm>
            <a:off x="304800" y="381000"/>
            <a:ext cx="8534400" cy="5756275"/>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685800" y="-152400"/>
            <a:ext cx="7772400" cy="1143000"/>
          </a:xfrm>
        </p:spPr>
        <p:txBody>
          <a:bodyPr/>
          <a:lstStyle/>
          <a:p>
            <a:r>
              <a:rPr lang="en-US" sz="3600">
                <a:solidFill>
                  <a:schemeClr val="bg1"/>
                </a:solidFill>
              </a:rPr>
              <a:t>Tritium (Hydrogen-3)</a:t>
            </a:r>
            <a:endParaRPr lang="en-US"/>
          </a:p>
        </p:txBody>
      </p:sp>
      <p:sp>
        <p:nvSpPr>
          <p:cNvPr id="288771" name="Rectangle 3"/>
          <p:cNvSpPr>
            <a:spLocks noGrp="1" noChangeArrowheads="1"/>
          </p:cNvSpPr>
          <p:nvPr>
            <p:ph type="body" idx="1"/>
          </p:nvPr>
        </p:nvSpPr>
        <p:spPr>
          <a:xfrm>
            <a:off x="609600" y="1066800"/>
            <a:ext cx="8229600" cy="5562600"/>
          </a:xfrm>
        </p:spPr>
        <p:txBody>
          <a:bodyPr/>
          <a:lstStyle/>
          <a:p>
            <a:pPr>
              <a:lnSpc>
                <a:spcPct val="90000"/>
              </a:lnSpc>
              <a:buFontTx/>
              <a:buNone/>
            </a:pPr>
            <a:r>
              <a:rPr lang="en-US" sz="2400">
                <a:solidFill>
                  <a:schemeClr val="bg1"/>
                </a:solidFill>
              </a:rPr>
              <a:t>•	Radioactive isotope of hydrogen (with 2 extra neutrons)</a:t>
            </a:r>
          </a:p>
          <a:p>
            <a:pPr>
              <a:lnSpc>
                <a:spcPct val="90000"/>
              </a:lnSpc>
            </a:pPr>
            <a:endParaRPr lang="en-US" sz="1800">
              <a:solidFill>
                <a:schemeClr val="bg1"/>
              </a:solidFill>
            </a:endParaRPr>
          </a:p>
          <a:p>
            <a:pPr>
              <a:lnSpc>
                <a:spcPct val="90000"/>
              </a:lnSpc>
              <a:buFontTx/>
              <a:buNone/>
            </a:pPr>
            <a:r>
              <a:rPr lang="en-US" sz="2400">
                <a:solidFill>
                  <a:schemeClr val="bg1"/>
                </a:solidFill>
              </a:rPr>
              <a:t>•	Produced in large amounts from heavy water in </a:t>
            </a:r>
            <a:r>
              <a:rPr lang="en-US" sz="2200">
                <a:solidFill>
                  <a:schemeClr val="bg1"/>
                </a:solidFill>
              </a:rPr>
              <a:t>CANDU</a:t>
            </a:r>
            <a:r>
              <a:rPr lang="en-US" sz="2400">
                <a:solidFill>
                  <a:schemeClr val="bg1"/>
                </a:solidFill>
              </a:rPr>
              <a:t>s</a:t>
            </a:r>
          </a:p>
          <a:p>
            <a:pPr>
              <a:lnSpc>
                <a:spcPct val="90000"/>
              </a:lnSpc>
            </a:pPr>
            <a:endParaRPr lang="en-US" sz="1800">
              <a:solidFill>
                <a:schemeClr val="bg1"/>
              </a:solidFill>
            </a:endParaRPr>
          </a:p>
          <a:p>
            <a:pPr>
              <a:lnSpc>
                <a:spcPct val="90000"/>
              </a:lnSpc>
            </a:pPr>
            <a:r>
              <a:rPr lang="en-US" sz="2400">
                <a:solidFill>
                  <a:schemeClr val="bg1"/>
                </a:solidFill>
              </a:rPr>
              <a:t>Released in the form of liquid water or water vapour</a:t>
            </a:r>
          </a:p>
          <a:p>
            <a:pPr>
              <a:lnSpc>
                <a:spcPct val="90000"/>
              </a:lnSpc>
            </a:pPr>
            <a:endParaRPr lang="en-US" sz="1800">
              <a:solidFill>
                <a:schemeClr val="bg1"/>
              </a:solidFill>
            </a:endParaRPr>
          </a:p>
          <a:p>
            <a:pPr>
              <a:lnSpc>
                <a:spcPct val="90000"/>
              </a:lnSpc>
            </a:pPr>
            <a:r>
              <a:rPr lang="en-US" sz="2400">
                <a:solidFill>
                  <a:schemeClr val="bg1"/>
                </a:solidFill>
              </a:rPr>
              <a:t>Levels of tritium in Great Lakes is measurably growing</a:t>
            </a:r>
          </a:p>
          <a:p>
            <a:pPr>
              <a:lnSpc>
                <a:spcPct val="90000"/>
              </a:lnSpc>
            </a:pPr>
            <a:endParaRPr lang="en-US" sz="1800">
              <a:solidFill>
                <a:schemeClr val="bg1"/>
              </a:solidFill>
            </a:endParaRPr>
          </a:p>
          <a:p>
            <a:pPr>
              <a:lnSpc>
                <a:spcPct val="90000"/>
              </a:lnSpc>
            </a:pPr>
            <a:r>
              <a:rPr lang="en-US" sz="2400">
                <a:solidFill>
                  <a:schemeClr val="bg1"/>
                </a:solidFill>
              </a:rPr>
              <a:t>Intake by inhalation, ingestion, and through the skin</a:t>
            </a:r>
          </a:p>
          <a:p>
            <a:pPr>
              <a:lnSpc>
                <a:spcPct val="90000"/>
              </a:lnSpc>
            </a:pPr>
            <a:endParaRPr lang="en-US" sz="1800">
              <a:solidFill>
                <a:schemeClr val="bg1"/>
              </a:solidFill>
            </a:endParaRPr>
          </a:p>
          <a:p>
            <a:pPr>
              <a:lnSpc>
                <a:spcPct val="90000"/>
              </a:lnSpc>
            </a:pPr>
            <a:r>
              <a:rPr lang="en-US" sz="2400">
                <a:solidFill>
                  <a:schemeClr val="bg1"/>
                </a:solidFill>
              </a:rPr>
              <a:t>Crosses the placenta, can cause teratogenic effects</a:t>
            </a:r>
          </a:p>
          <a:p>
            <a:pPr>
              <a:lnSpc>
                <a:spcPct val="90000"/>
              </a:lnSpc>
            </a:pPr>
            <a:endParaRPr lang="en-US" sz="1800">
              <a:solidFill>
                <a:schemeClr val="bg1"/>
              </a:solidFill>
            </a:endParaRPr>
          </a:p>
          <a:p>
            <a:pPr>
              <a:lnSpc>
                <a:spcPct val="90000"/>
              </a:lnSpc>
            </a:pPr>
            <a:r>
              <a:rPr lang="en-US" sz="2400">
                <a:solidFill>
                  <a:schemeClr val="bg1"/>
                </a:solidFill>
              </a:rPr>
              <a:t>DNA especially sensitive, can cause genetic damage</a:t>
            </a:r>
          </a:p>
          <a:p>
            <a:pPr>
              <a:lnSpc>
                <a:spcPct val="90000"/>
              </a:lnSpc>
            </a:pPr>
            <a:endParaRPr lang="en-US" sz="1800">
              <a:solidFill>
                <a:schemeClr val="bg1"/>
              </a:solidFill>
            </a:endParaRPr>
          </a:p>
          <a:p>
            <a:pPr>
              <a:lnSpc>
                <a:spcPct val="90000"/>
              </a:lnSpc>
            </a:pPr>
            <a:r>
              <a:rPr lang="en-US" sz="2400">
                <a:solidFill>
                  <a:schemeClr val="bg1"/>
                </a:solidFill>
              </a:rPr>
              <a:t>Permissible levels in Canada highest in the world</a:t>
            </a:r>
          </a:p>
          <a:p>
            <a:pPr>
              <a:lnSpc>
                <a:spcPct val="90000"/>
              </a:lnSpc>
              <a:buFontTx/>
              <a:buNone/>
            </a:pPr>
            <a:endParaRPr lang="en-US" sz="2400">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685800" y="-152400"/>
            <a:ext cx="7772400" cy="1143000"/>
          </a:xfrm>
        </p:spPr>
        <p:txBody>
          <a:bodyPr/>
          <a:lstStyle/>
          <a:p>
            <a:r>
              <a:rPr lang="en-US" sz="3600">
                <a:solidFill>
                  <a:schemeClr val="bg1"/>
                </a:solidFill>
              </a:rPr>
              <a:t>Carbon-14</a:t>
            </a:r>
            <a:endParaRPr lang="en-US"/>
          </a:p>
        </p:txBody>
      </p:sp>
      <p:sp>
        <p:nvSpPr>
          <p:cNvPr id="289795" name="Rectangle 3"/>
          <p:cNvSpPr>
            <a:spLocks noGrp="1" noChangeArrowheads="1"/>
          </p:cNvSpPr>
          <p:nvPr>
            <p:ph type="body" idx="1"/>
          </p:nvPr>
        </p:nvSpPr>
        <p:spPr>
          <a:xfrm>
            <a:off x="838200" y="1143000"/>
            <a:ext cx="7848600" cy="5029200"/>
          </a:xfrm>
        </p:spPr>
        <p:txBody>
          <a:bodyPr/>
          <a:lstStyle/>
          <a:p>
            <a:pPr>
              <a:lnSpc>
                <a:spcPct val="90000"/>
              </a:lnSpc>
              <a:buFontTx/>
              <a:buNone/>
            </a:pPr>
            <a:r>
              <a:rPr lang="en-US" sz="2400">
                <a:solidFill>
                  <a:schemeClr val="bg1"/>
                </a:solidFill>
              </a:rPr>
              <a:t>•	Radioactive isotope of carbon (2 extra neutrons)</a:t>
            </a:r>
          </a:p>
          <a:p>
            <a:pPr>
              <a:lnSpc>
                <a:spcPct val="90000"/>
              </a:lnSpc>
            </a:pPr>
            <a:endParaRPr lang="en-US" sz="1800">
              <a:solidFill>
                <a:schemeClr val="bg1"/>
              </a:solidFill>
            </a:endParaRPr>
          </a:p>
          <a:p>
            <a:pPr>
              <a:lnSpc>
                <a:spcPct val="90000"/>
              </a:lnSpc>
            </a:pPr>
            <a:r>
              <a:rPr lang="en-US" sz="2400">
                <a:solidFill>
                  <a:schemeClr val="bg1"/>
                </a:solidFill>
              </a:rPr>
              <a:t>Released in the form of CO</a:t>
            </a:r>
            <a:r>
              <a:rPr lang="en-US" sz="2400" baseline="-11000">
                <a:solidFill>
                  <a:schemeClr val="bg1"/>
                </a:solidFill>
              </a:rPr>
              <a:t>2</a:t>
            </a:r>
            <a:r>
              <a:rPr lang="en-US" sz="2400">
                <a:solidFill>
                  <a:schemeClr val="bg1"/>
                </a:solidFill>
              </a:rPr>
              <a:t> and radioactive dust</a:t>
            </a:r>
          </a:p>
          <a:p>
            <a:pPr>
              <a:lnSpc>
                <a:spcPct val="90000"/>
              </a:lnSpc>
            </a:pPr>
            <a:endParaRPr lang="en-US" sz="1800">
              <a:solidFill>
                <a:schemeClr val="bg1"/>
              </a:solidFill>
            </a:endParaRPr>
          </a:p>
          <a:p>
            <a:pPr>
              <a:lnSpc>
                <a:spcPct val="90000"/>
              </a:lnSpc>
            </a:pPr>
            <a:r>
              <a:rPr lang="en-US" sz="2400">
                <a:solidFill>
                  <a:schemeClr val="bg1"/>
                </a:solidFill>
              </a:rPr>
              <a:t>Produced in large amounts by activation of nitrogen </a:t>
            </a:r>
          </a:p>
          <a:p>
            <a:pPr>
              <a:lnSpc>
                <a:spcPct val="90000"/>
              </a:lnSpc>
            </a:pPr>
            <a:endParaRPr lang="en-US" sz="1800">
              <a:solidFill>
                <a:schemeClr val="bg1"/>
              </a:solidFill>
            </a:endParaRPr>
          </a:p>
          <a:p>
            <a:pPr>
              <a:lnSpc>
                <a:spcPct val="90000"/>
              </a:lnSpc>
            </a:pPr>
            <a:r>
              <a:rPr lang="en-US" sz="2400">
                <a:solidFill>
                  <a:schemeClr val="bg1"/>
                </a:solidFill>
              </a:rPr>
              <a:t>Six thousand year half-life means global accumulation</a:t>
            </a:r>
          </a:p>
          <a:p>
            <a:pPr>
              <a:lnSpc>
                <a:spcPct val="90000"/>
              </a:lnSpc>
            </a:pPr>
            <a:endParaRPr lang="en-US" sz="1800">
              <a:solidFill>
                <a:schemeClr val="bg1"/>
              </a:solidFill>
            </a:endParaRPr>
          </a:p>
          <a:p>
            <a:pPr>
              <a:lnSpc>
                <a:spcPct val="90000"/>
              </a:lnSpc>
            </a:pPr>
            <a:r>
              <a:rPr lang="en-US" sz="2400">
                <a:solidFill>
                  <a:schemeClr val="bg1"/>
                </a:solidFill>
              </a:rPr>
              <a:t>Enters into all organic molecules (organically bound)</a:t>
            </a:r>
          </a:p>
          <a:p>
            <a:pPr>
              <a:lnSpc>
                <a:spcPct val="90000"/>
              </a:lnSpc>
            </a:pPr>
            <a:endParaRPr lang="en-US" sz="1800">
              <a:solidFill>
                <a:schemeClr val="bg1"/>
              </a:solidFill>
            </a:endParaRPr>
          </a:p>
          <a:p>
            <a:pPr>
              <a:lnSpc>
                <a:spcPct val="90000"/>
              </a:lnSpc>
            </a:pPr>
            <a:r>
              <a:rPr lang="en-US" sz="2400">
                <a:solidFill>
                  <a:schemeClr val="bg1"/>
                </a:solidFill>
              </a:rPr>
              <a:t>DNA especially sensitive, may cause genetic damage</a:t>
            </a:r>
          </a:p>
          <a:p>
            <a:pPr>
              <a:lnSpc>
                <a:spcPct val="90000"/>
              </a:lnSpc>
            </a:pPr>
            <a:endParaRPr lang="en-US" sz="1800">
              <a:solidFill>
                <a:schemeClr val="bg1"/>
              </a:solidFill>
            </a:endParaRPr>
          </a:p>
          <a:p>
            <a:pPr>
              <a:lnSpc>
                <a:spcPct val="90000"/>
              </a:lnSpc>
            </a:pPr>
            <a:r>
              <a:rPr lang="en-US" sz="2400">
                <a:solidFill>
                  <a:schemeClr val="bg1"/>
                </a:solidFill>
              </a:rPr>
              <a:t>Permissible levels in Canada highest in the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4191000" y="2971800"/>
            <a:ext cx="762000" cy="914400"/>
          </a:xfrm>
        </p:spPr>
        <p:txBody>
          <a:bodyPr/>
          <a:lstStyle/>
          <a:p>
            <a:r>
              <a:rPr lang="en-US" sz="400"/>
              <a:t>Fat Man and Little Boy</a:t>
            </a:r>
            <a:endParaRPr lang="en-US"/>
          </a:p>
        </p:txBody>
      </p:sp>
      <p:pic>
        <p:nvPicPr>
          <p:cNvPr id="325635" name="Picture 3"/>
          <p:cNvPicPr>
            <a:picLocks noChangeAspect="1" noChangeArrowheads="1"/>
          </p:cNvPicPr>
          <p:nvPr/>
        </p:nvPicPr>
        <p:blipFill>
          <a:blip r:embed="rId3" cstate="print"/>
          <a:srcRect/>
          <a:stretch>
            <a:fillRect/>
          </a:stretch>
        </p:blipFill>
        <p:spPr bwMode="auto">
          <a:xfrm>
            <a:off x="76200" y="338138"/>
            <a:ext cx="9144000" cy="617855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685800" y="-152400"/>
            <a:ext cx="7772400" cy="1143000"/>
          </a:xfrm>
        </p:spPr>
        <p:txBody>
          <a:bodyPr/>
          <a:lstStyle/>
          <a:p>
            <a:r>
              <a:rPr lang="en-US" sz="3600">
                <a:solidFill>
                  <a:schemeClr val="bg1"/>
                </a:solidFill>
              </a:rPr>
              <a:t>Tritium (Hydrogen-3) and Carbon-14</a:t>
            </a:r>
            <a:endParaRPr lang="en-US"/>
          </a:p>
        </p:txBody>
      </p:sp>
      <p:sp>
        <p:nvSpPr>
          <p:cNvPr id="287747" name="Rectangle 3"/>
          <p:cNvSpPr>
            <a:spLocks noGrp="1" noChangeArrowheads="1"/>
          </p:cNvSpPr>
          <p:nvPr>
            <p:ph type="body" idx="1"/>
          </p:nvPr>
        </p:nvSpPr>
        <p:spPr>
          <a:xfrm>
            <a:off x="838200" y="990600"/>
            <a:ext cx="7924800" cy="5410200"/>
          </a:xfrm>
        </p:spPr>
        <p:txBody>
          <a:bodyPr/>
          <a:lstStyle/>
          <a:p>
            <a:pPr>
              <a:lnSpc>
                <a:spcPct val="90000"/>
              </a:lnSpc>
              <a:buFontTx/>
              <a:buNone/>
            </a:pPr>
            <a:r>
              <a:rPr lang="en-US" sz="2800">
                <a:solidFill>
                  <a:schemeClr val="bg1"/>
                </a:solidFill>
              </a:rPr>
              <a:t>•	Prodigious amounts produced by CANDUs</a:t>
            </a:r>
          </a:p>
          <a:p>
            <a:pPr>
              <a:lnSpc>
                <a:spcPct val="90000"/>
              </a:lnSpc>
            </a:pPr>
            <a:endParaRPr lang="en-US" sz="2000">
              <a:solidFill>
                <a:schemeClr val="bg1"/>
              </a:solidFill>
            </a:endParaRPr>
          </a:p>
          <a:p>
            <a:pPr>
              <a:lnSpc>
                <a:spcPct val="90000"/>
              </a:lnSpc>
            </a:pPr>
            <a:r>
              <a:rPr lang="en-US" sz="2800">
                <a:solidFill>
                  <a:schemeClr val="bg1"/>
                </a:solidFill>
              </a:rPr>
              <a:t>Both pure beta emitters (no gamma at all)</a:t>
            </a:r>
          </a:p>
          <a:p>
            <a:pPr>
              <a:lnSpc>
                <a:spcPct val="90000"/>
              </a:lnSpc>
            </a:pPr>
            <a:endParaRPr lang="en-US" sz="2000">
              <a:solidFill>
                <a:schemeClr val="bg1"/>
              </a:solidFill>
            </a:endParaRPr>
          </a:p>
          <a:p>
            <a:pPr>
              <a:lnSpc>
                <a:spcPct val="90000"/>
              </a:lnSpc>
            </a:pPr>
            <a:r>
              <a:rPr lang="en-US" sz="2800">
                <a:solidFill>
                  <a:schemeClr val="bg1"/>
                </a:solidFill>
              </a:rPr>
              <a:t>Both very low energy (short track radiation)</a:t>
            </a:r>
          </a:p>
          <a:p>
            <a:pPr>
              <a:lnSpc>
                <a:spcPct val="90000"/>
              </a:lnSpc>
            </a:pPr>
            <a:endParaRPr lang="en-US" sz="2000">
              <a:solidFill>
                <a:schemeClr val="bg1"/>
              </a:solidFill>
            </a:endParaRPr>
          </a:p>
          <a:p>
            <a:pPr>
              <a:lnSpc>
                <a:spcPct val="90000"/>
              </a:lnSpc>
            </a:pPr>
            <a:r>
              <a:rPr lang="en-US" sz="2800">
                <a:solidFill>
                  <a:schemeClr val="bg1"/>
                </a:solidFill>
              </a:rPr>
              <a:t>Do not bio-concentrate in the food chain</a:t>
            </a:r>
          </a:p>
          <a:p>
            <a:pPr>
              <a:lnSpc>
                <a:spcPct val="90000"/>
              </a:lnSpc>
            </a:pPr>
            <a:endParaRPr lang="en-US" sz="2000">
              <a:solidFill>
                <a:schemeClr val="bg1"/>
              </a:solidFill>
            </a:endParaRPr>
          </a:p>
          <a:p>
            <a:pPr>
              <a:lnSpc>
                <a:spcPct val="90000"/>
              </a:lnSpc>
            </a:pPr>
            <a:r>
              <a:rPr lang="en-US" sz="2800">
                <a:solidFill>
                  <a:schemeClr val="bg1"/>
                </a:solidFill>
              </a:rPr>
              <a:t>Long half-lives leads to environmental build-up</a:t>
            </a:r>
          </a:p>
          <a:p>
            <a:pPr>
              <a:lnSpc>
                <a:spcPct val="90000"/>
              </a:lnSpc>
            </a:pPr>
            <a:endParaRPr lang="en-US" sz="2000">
              <a:solidFill>
                <a:schemeClr val="bg1"/>
              </a:solidFill>
            </a:endParaRPr>
          </a:p>
          <a:p>
            <a:pPr>
              <a:lnSpc>
                <a:spcPct val="90000"/>
              </a:lnSpc>
            </a:pPr>
            <a:r>
              <a:rPr lang="en-US" sz="2800">
                <a:solidFill>
                  <a:schemeClr val="bg1"/>
                </a:solidFill>
              </a:rPr>
              <a:t>Essential constituents of organic molecules</a:t>
            </a:r>
          </a:p>
          <a:p>
            <a:pPr>
              <a:lnSpc>
                <a:spcPct val="90000"/>
              </a:lnSpc>
            </a:pPr>
            <a:endParaRPr lang="en-US" sz="2000">
              <a:solidFill>
                <a:schemeClr val="bg1"/>
              </a:solidFill>
            </a:endParaRPr>
          </a:p>
          <a:p>
            <a:pPr>
              <a:lnSpc>
                <a:spcPct val="90000"/>
              </a:lnSpc>
            </a:pPr>
            <a:r>
              <a:rPr lang="en-US" sz="2800">
                <a:solidFill>
                  <a:schemeClr val="bg1"/>
                </a:solidFill>
              </a:rPr>
              <a:t>Reproductive risks exceed cancer risks</a:t>
            </a:r>
          </a:p>
          <a:p>
            <a:pPr>
              <a:lnSpc>
                <a:spcPct val="90000"/>
              </a:lnSpc>
              <a:buFontTx/>
              <a:buNone/>
            </a:pPr>
            <a:endParaRPr lang="en-US" sz="280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229100" y="2933700"/>
            <a:ext cx="685800" cy="990600"/>
          </a:xfrm>
        </p:spPr>
        <p:txBody>
          <a:bodyPr/>
          <a:lstStyle/>
          <a:p>
            <a:r>
              <a:rPr lang="en-US" sz="400"/>
              <a:t>Radwaste Barrels</a:t>
            </a:r>
            <a:endParaRPr lang="en-US"/>
          </a:p>
        </p:txBody>
      </p:sp>
      <p:pic>
        <p:nvPicPr>
          <p:cNvPr id="183300" name="Picture 4" descr="radwaste_barrels"/>
          <p:cNvPicPr>
            <a:picLocks noChangeAspect="1" noChangeArrowheads="1"/>
          </p:cNvPicPr>
          <p:nvPr/>
        </p:nvPicPr>
        <p:blipFill>
          <a:blip r:embed="rId3" cstate="print"/>
          <a:srcRect/>
          <a:stretch>
            <a:fillRect/>
          </a:stretch>
        </p:blipFill>
        <p:spPr bwMode="auto">
          <a:xfrm>
            <a:off x="457200" y="595313"/>
            <a:ext cx="8229600" cy="5665787"/>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152900" y="3086100"/>
            <a:ext cx="838200" cy="685800"/>
          </a:xfrm>
        </p:spPr>
        <p:txBody>
          <a:bodyPr/>
          <a:lstStyle/>
          <a:p>
            <a:r>
              <a:rPr lang="en-US" sz="400"/>
              <a:t>Radwaste at Bruce</a:t>
            </a:r>
            <a:endParaRPr lang="en-US"/>
          </a:p>
        </p:txBody>
      </p:sp>
      <p:pic>
        <p:nvPicPr>
          <p:cNvPr id="50180" name="Picture 4" descr="045_bruce_radwaste"/>
          <p:cNvPicPr>
            <a:picLocks noChangeAspect="1" noChangeArrowheads="1"/>
          </p:cNvPicPr>
          <p:nvPr/>
        </p:nvPicPr>
        <p:blipFill>
          <a:blip r:embed="rId3" cstate="print"/>
          <a:srcRect/>
          <a:stretch>
            <a:fillRect/>
          </a:stretch>
        </p:blipFill>
        <p:spPr bwMode="auto">
          <a:xfrm>
            <a:off x="228600" y="542925"/>
            <a:ext cx="8458200" cy="561975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114800" y="2971800"/>
            <a:ext cx="914400" cy="914400"/>
          </a:xfrm>
        </p:spPr>
        <p:txBody>
          <a:bodyPr/>
          <a:lstStyle/>
          <a:p>
            <a:r>
              <a:rPr lang="en-US" sz="400"/>
              <a:t>Radioactive Pipe Burtial</a:t>
            </a:r>
            <a:endParaRPr lang="en-US"/>
          </a:p>
        </p:txBody>
      </p:sp>
      <p:pic>
        <p:nvPicPr>
          <p:cNvPr id="184324" name="Picture 4" descr="radpipes_at_bruce"/>
          <p:cNvPicPr>
            <a:picLocks noChangeAspect="1" noChangeArrowheads="1"/>
          </p:cNvPicPr>
          <p:nvPr/>
        </p:nvPicPr>
        <p:blipFill>
          <a:blip r:embed="rId3" cstate="print"/>
          <a:srcRect/>
          <a:stretch>
            <a:fillRect/>
          </a:stretch>
        </p:blipFill>
        <p:spPr bwMode="auto">
          <a:xfrm>
            <a:off x="304800" y="581025"/>
            <a:ext cx="8382000" cy="5595938"/>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229100" y="3124200"/>
            <a:ext cx="685800" cy="609600"/>
          </a:xfrm>
        </p:spPr>
        <p:txBody>
          <a:bodyPr/>
          <a:lstStyle/>
          <a:p>
            <a:r>
              <a:rPr lang="en-US" sz="400"/>
              <a:t>Radwaste Incinerator</a:t>
            </a:r>
            <a:endParaRPr lang="en-US"/>
          </a:p>
        </p:txBody>
      </p:sp>
      <p:pic>
        <p:nvPicPr>
          <p:cNvPr id="51204" name="Picture 4" descr="046_incinerator"/>
          <p:cNvPicPr>
            <a:picLocks noChangeAspect="1" noChangeArrowheads="1"/>
          </p:cNvPicPr>
          <p:nvPr/>
        </p:nvPicPr>
        <p:blipFill>
          <a:blip r:embed="rId3" cstate="print"/>
          <a:srcRect/>
          <a:stretch>
            <a:fillRect/>
          </a:stretch>
        </p:blipFill>
        <p:spPr bwMode="auto">
          <a:xfrm>
            <a:off x="2495550" y="365125"/>
            <a:ext cx="4152900" cy="6126163"/>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076700" y="3048000"/>
            <a:ext cx="990600" cy="762000"/>
          </a:xfrm>
        </p:spPr>
        <p:txBody>
          <a:bodyPr/>
          <a:lstStyle/>
          <a:p>
            <a:r>
              <a:rPr lang="en-US" sz="400"/>
              <a:t>Face of CANDU – 2</a:t>
            </a:r>
            <a:endParaRPr lang="en-US"/>
          </a:p>
        </p:txBody>
      </p:sp>
      <p:pic>
        <p:nvPicPr>
          <p:cNvPr id="52228" name="Picture 4" descr="047_candu_face_2"/>
          <p:cNvPicPr>
            <a:picLocks noChangeAspect="1" noChangeArrowheads="1"/>
          </p:cNvPicPr>
          <p:nvPr/>
        </p:nvPicPr>
        <p:blipFill>
          <a:blip r:embed="rId3" cstate="print"/>
          <a:srcRect/>
          <a:stretch>
            <a:fillRect/>
          </a:stretch>
        </p:blipFill>
        <p:spPr bwMode="auto">
          <a:xfrm>
            <a:off x="304800" y="517525"/>
            <a:ext cx="8534400" cy="582295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152900" y="3086100"/>
            <a:ext cx="838200" cy="685800"/>
          </a:xfrm>
        </p:spPr>
        <p:txBody>
          <a:bodyPr/>
          <a:lstStyle/>
          <a:p>
            <a:r>
              <a:rPr lang="en-US" sz="400"/>
              <a:t>Fuel Bundle in Face</a:t>
            </a:r>
            <a:endParaRPr lang="en-US"/>
          </a:p>
        </p:txBody>
      </p:sp>
      <p:pic>
        <p:nvPicPr>
          <p:cNvPr id="53252" name="Picture 4" descr="048_fuel_bundle_cu"/>
          <p:cNvPicPr>
            <a:picLocks noChangeAspect="1" noChangeArrowheads="1"/>
          </p:cNvPicPr>
          <p:nvPr/>
        </p:nvPicPr>
        <p:blipFill>
          <a:blip r:embed="rId3" cstate="print"/>
          <a:srcRect/>
          <a:stretch>
            <a:fillRect/>
          </a:stretch>
        </p:blipFill>
        <p:spPr bwMode="auto">
          <a:xfrm>
            <a:off x="838200" y="312738"/>
            <a:ext cx="7391400" cy="6170612"/>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267200" y="3086100"/>
            <a:ext cx="609600" cy="685800"/>
          </a:xfrm>
        </p:spPr>
        <p:txBody>
          <a:bodyPr/>
          <a:lstStyle/>
          <a:p>
            <a:r>
              <a:rPr lang="en-US" sz="400"/>
              <a:t>Full Spent Fuel Pool</a:t>
            </a:r>
            <a:endParaRPr lang="en-US"/>
          </a:p>
        </p:txBody>
      </p:sp>
      <p:pic>
        <p:nvPicPr>
          <p:cNvPr id="55300" name="Picture 4" descr="050_gentilly_pool"/>
          <p:cNvPicPr>
            <a:picLocks noChangeAspect="1" noChangeArrowheads="1"/>
          </p:cNvPicPr>
          <p:nvPr/>
        </p:nvPicPr>
        <p:blipFill>
          <a:blip r:embed="rId3" cstate="print"/>
          <a:srcRect/>
          <a:stretch>
            <a:fillRect/>
          </a:stretch>
        </p:blipFill>
        <p:spPr bwMode="auto">
          <a:xfrm>
            <a:off x="457200" y="700088"/>
            <a:ext cx="8153400" cy="540702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152900" y="3086100"/>
            <a:ext cx="838200" cy="685800"/>
          </a:xfrm>
        </p:spPr>
        <p:txBody>
          <a:bodyPr/>
          <a:lstStyle/>
          <a:p>
            <a:r>
              <a:rPr lang="en-US" sz="400"/>
              <a:t>Dry Storage at G-1</a:t>
            </a:r>
            <a:endParaRPr lang="en-US"/>
          </a:p>
        </p:txBody>
      </p:sp>
      <p:pic>
        <p:nvPicPr>
          <p:cNvPr id="56324" name="Picture 4" descr="051_g-1_silos"/>
          <p:cNvPicPr>
            <a:picLocks noChangeAspect="1" noChangeArrowheads="1"/>
          </p:cNvPicPr>
          <p:nvPr/>
        </p:nvPicPr>
        <p:blipFill>
          <a:blip r:embed="rId3" cstate="print"/>
          <a:srcRect/>
          <a:stretch>
            <a:fillRect/>
          </a:stretch>
        </p:blipFill>
        <p:spPr bwMode="auto">
          <a:xfrm>
            <a:off x="381000" y="598488"/>
            <a:ext cx="8458200" cy="5713412"/>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000500" y="2971800"/>
            <a:ext cx="1143000" cy="914400"/>
          </a:xfrm>
        </p:spPr>
        <p:txBody>
          <a:bodyPr/>
          <a:lstStyle/>
          <a:p>
            <a:r>
              <a:rPr lang="en-US" sz="400"/>
              <a:t>Silos at Lepreau – side view</a:t>
            </a:r>
            <a:endParaRPr lang="en-US"/>
          </a:p>
        </p:txBody>
      </p:sp>
      <p:pic>
        <p:nvPicPr>
          <p:cNvPr id="57349" name="Picture 5" descr="dry_storage"/>
          <p:cNvPicPr>
            <a:picLocks noChangeAspect="1" noChangeArrowheads="1"/>
          </p:cNvPicPr>
          <p:nvPr/>
        </p:nvPicPr>
        <p:blipFill>
          <a:blip r:embed="rId3" cstate="print"/>
          <a:srcRect/>
          <a:stretch>
            <a:fillRect/>
          </a:stretch>
        </p:blipFill>
        <p:spPr bwMode="auto">
          <a:xfrm>
            <a:off x="114300" y="447675"/>
            <a:ext cx="8915400" cy="59610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114800" y="3162300"/>
            <a:ext cx="914400" cy="533400"/>
          </a:xfrm>
        </p:spPr>
        <p:txBody>
          <a:bodyPr/>
          <a:lstStyle/>
          <a:p>
            <a:r>
              <a:rPr lang="en-US" sz="400"/>
              <a:t>Face of the CANDU</a:t>
            </a:r>
            <a:endParaRPr lang="en-US"/>
          </a:p>
        </p:txBody>
      </p:sp>
      <p:pic>
        <p:nvPicPr>
          <p:cNvPr id="374787" name="Picture 3" descr="040_face_of_candu"/>
          <p:cNvPicPr>
            <a:picLocks noChangeAspect="1" noChangeArrowheads="1"/>
          </p:cNvPicPr>
          <p:nvPr/>
        </p:nvPicPr>
        <p:blipFill>
          <a:blip r:embed="rId3" cstate="print"/>
          <a:srcRect/>
          <a:stretch>
            <a:fillRect/>
          </a:stretch>
        </p:blipFill>
        <p:spPr bwMode="auto">
          <a:xfrm>
            <a:off x="0" y="366713"/>
            <a:ext cx="9144000" cy="6124575"/>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076700" y="3124200"/>
            <a:ext cx="990600" cy="609600"/>
          </a:xfrm>
        </p:spPr>
        <p:txBody>
          <a:bodyPr/>
          <a:lstStyle/>
          <a:p>
            <a:r>
              <a:rPr lang="en-US" sz="400"/>
              <a:t>Messy Shaft</a:t>
            </a:r>
            <a:endParaRPr lang="en-US"/>
          </a:p>
        </p:txBody>
      </p:sp>
      <p:pic>
        <p:nvPicPr>
          <p:cNvPr id="59396" name="Picture 4" descr="054_geologic_bowels"/>
          <p:cNvPicPr>
            <a:picLocks noChangeAspect="1" noChangeArrowheads="1"/>
          </p:cNvPicPr>
          <p:nvPr/>
        </p:nvPicPr>
        <p:blipFill>
          <a:blip r:embed="rId3" cstate="print"/>
          <a:srcRect/>
          <a:stretch>
            <a:fillRect/>
          </a:stretch>
        </p:blipFill>
        <p:spPr bwMode="auto">
          <a:xfrm>
            <a:off x="533400" y="714375"/>
            <a:ext cx="8229600" cy="553085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038600" y="2971800"/>
            <a:ext cx="1066800" cy="914400"/>
          </a:xfrm>
        </p:spPr>
        <p:txBody>
          <a:bodyPr/>
          <a:lstStyle/>
          <a:p>
            <a:r>
              <a:rPr lang="en-US" sz="400"/>
              <a:t>Neat shaft</a:t>
            </a:r>
            <a:endParaRPr lang="en-US"/>
          </a:p>
        </p:txBody>
      </p:sp>
      <p:pic>
        <p:nvPicPr>
          <p:cNvPr id="58372" name="Picture 4" descr="053_neat_shaft"/>
          <p:cNvPicPr>
            <a:picLocks noChangeAspect="1" noChangeArrowheads="1"/>
          </p:cNvPicPr>
          <p:nvPr/>
        </p:nvPicPr>
        <p:blipFill>
          <a:blip r:embed="rId3" cstate="print"/>
          <a:srcRect/>
          <a:stretch>
            <a:fillRect/>
          </a:stretch>
        </p:blipFill>
        <p:spPr bwMode="auto">
          <a:xfrm>
            <a:off x="533400" y="457200"/>
            <a:ext cx="8077200" cy="5424488"/>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91000" y="2705100"/>
            <a:ext cx="762000" cy="533400"/>
          </a:xfrm>
        </p:spPr>
        <p:txBody>
          <a:bodyPr/>
          <a:lstStyle/>
          <a:p>
            <a:r>
              <a:rPr lang="en-US" sz="400"/>
              <a:t>OECD Data</a:t>
            </a:r>
            <a:endParaRPr lang="en-US"/>
          </a:p>
        </p:txBody>
      </p:sp>
      <p:graphicFrame>
        <p:nvGraphicFramePr>
          <p:cNvPr id="16" name="Object 3"/>
          <p:cNvGraphicFramePr>
            <a:graphicFrameLocks noChangeAspect="1"/>
          </p:cNvGraphicFramePr>
          <p:nvPr/>
        </p:nvGraphicFramePr>
        <p:xfrm>
          <a:off x="50800" y="-406400"/>
          <a:ext cx="6589713" cy="7061200"/>
        </p:xfrm>
        <a:graphic>
          <a:graphicData uri="http://schemas.openxmlformats.org/drawingml/2006/chart">
            <c:chart xmlns:c="http://schemas.openxmlformats.org/drawingml/2006/chart" xmlns:r="http://schemas.openxmlformats.org/officeDocument/2006/relationships" r:id="rId3"/>
          </a:graphicData>
        </a:graphic>
      </p:graphicFrame>
      <p:sp>
        <p:nvSpPr>
          <p:cNvPr id="65540" name="Text Box 4"/>
          <p:cNvSpPr txBox="1">
            <a:spLocks noChangeArrowheads="1"/>
          </p:cNvSpPr>
          <p:nvPr/>
        </p:nvSpPr>
        <p:spPr bwMode="auto">
          <a:xfrm>
            <a:off x="495300" y="6172200"/>
            <a:ext cx="8610600" cy="609600"/>
          </a:xfrm>
          <a:prstGeom prst="rect">
            <a:avLst/>
          </a:prstGeom>
          <a:noFill/>
          <a:ln w="9525">
            <a:noFill/>
            <a:miter lim="800000"/>
            <a:headEnd/>
            <a:tailEnd/>
          </a:ln>
        </p:spPr>
        <p:txBody>
          <a:bodyPr/>
          <a:lstStyle/>
          <a:p>
            <a:pPr marL="1143000" lvl="2" indent="-228600">
              <a:lnSpc>
                <a:spcPct val="90000"/>
              </a:lnSpc>
            </a:pPr>
            <a:r>
              <a:rPr lang="en-US" sz="1800">
                <a:latin typeface="Palatino" pitchFamily="16" charset="0"/>
              </a:rPr>
              <a:t>Nuclear waste generated in kilograms per thousand people.</a:t>
            </a:r>
            <a:endParaRPr lang="en-US" sz="2000">
              <a:latin typeface="Palatino" pitchFamily="16" charset="0"/>
            </a:endParaRPr>
          </a:p>
          <a:p>
            <a:pPr marL="1143000" lvl="2" indent="-228600">
              <a:lnSpc>
                <a:spcPct val="90000"/>
              </a:lnSpc>
            </a:pPr>
            <a:r>
              <a:rPr lang="en-US" sz="2000">
                <a:latin typeface="Palatino" pitchFamily="16" charset="0"/>
              </a:rPr>
              <a:t>	                 </a:t>
            </a:r>
            <a:r>
              <a:rPr lang="en-US" sz="1600" i="1">
                <a:latin typeface="Palatino" pitchFamily="16" charset="0"/>
              </a:rPr>
              <a:t>Source: OECD environmental data 1999</a:t>
            </a:r>
            <a:endParaRPr lang="en-US" sz="2000">
              <a:latin typeface="Palatino" pitchFamily="16" charset="0"/>
            </a:endParaRPr>
          </a:p>
          <a:p>
            <a:pPr marL="342900" indent="-342900">
              <a:lnSpc>
                <a:spcPct val="90000"/>
              </a:lnSpc>
            </a:pPr>
            <a:endParaRPr lang="en-US" sz="2000"/>
          </a:p>
        </p:txBody>
      </p:sp>
      <p:sp>
        <p:nvSpPr>
          <p:cNvPr id="65541" name="Text Box 5"/>
          <p:cNvSpPr txBox="1">
            <a:spLocks noChangeArrowheads="1"/>
          </p:cNvSpPr>
          <p:nvPr/>
        </p:nvSpPr>
        <p:spPr bwMode="auto">
          <a:xfrm>
            <a:off x="2590800" y="2590800"/>
            <a:ext cx="304800" cy="457200"/>
          </a:xfrm>
          <a:prstGeom prst="rect">
            <a:avLst/>
          </a:prstGeom>
          <a:solidFill>
            <a:schemeClr val="accent1"/>
          </a:solidFill>
          <a:ln w="9525">
            <a:noFill/>
            <a:miter lim="800000"/>
            <a:headEnd/>
            <a:tailEnd/>
          </a:ln>
        </p:spPr>
        <p:txBody>
          <a:bodyPr>
            <a:spAutoFit/>
          </a:bodyPr>
          <a:lstStyle/>
          <a:p>
            <a:endParaRPr lang="de-DE"/>
          </a:p>
        </p:txBody>
      </p:sp>
      <p:sp>
        <p:nvSpPr>
          <p:cNvPr id="65542" name="Text Box 6"/>
          <p:cNvSpPr txBox="1">
            <a:spLocks noChangeArrowheads="1"/>
          </p:cNvSpPr>
          <p:nvPr/>
        </p:nvSpPr>
        <p:spPr bwMode="auto">
          <a:xfrm>
            <a:off x="1828800" y="2819400"/>
            <a:ext cx="730250" cy="274638"/>
          </a:xfrm>
          <a:prstGeom prst="rect">
            <a:avLst/>
          </a:prstGeom>
          <a:noFill/>
          <a:ln w="9525">
            <a:noFill/>
            <a:miter lim="800000"/>
            <a:headEnd/>
            <a:tailEnd/>
          </a:ln>
        </p:spPr>
        <p:txBody>
          <a:bodyPr>
            <a:spAutoFit/>
          </a:bodyPr>
          <a:lstStyle/>
          <a:p>
            <a:r>
              <a:rPr lang="en-US" sz="1200">
                <a:latin typeface="Verdana" pitchFamily="64" charset="0"/>
              </a:rPr>
              <a:t>People</a:t>
            </a:r>
            <a:endParaRPr lang="en-US"/>
          </a:p>
        </p:txBody>
      </p:sp>
      <p:sp>
        <p:nvSpPr>
          <p:cNvPr id="65543" name="Text Box 7"/>
          <p:cNvSpPr txBox="1">
            <a:spLocks noChangeArrowheads="1"/>
          </p:cNvSpPr>
          <p:nvPr/>
        </p:nvSpPr>
        <p:spPr bwMode="auto">
          <a:xfrm>
            <a:off x="2819400" y="4419600"/>
            <a:ext cx="423863" cy="350838"/>
          </a:xfrm>
          <a:prstGeom prst="rect">
            <a:avLst/>
          </a:prstGeom>
          <a:solidFill>
            <a:schemeClr val="accent1"/>
          </a:solidFill>
          <a:ln w="9525">
            <a:noFill/>
            <a:miter lim="800000"/>
            <a:headEnd/>
            <a:tailEnd/>
          </a:ln>
        </p:spPr>
        <p:txBody>
          <a:bodyPr wrap="none">
            <a:spAutoFit/>
          </a:bodyPr>
          <a:lstStyle/>
          <a:p>
            <a:r>
              <a:rPr lang="en-US" sz="1700"/>
              <a:t>10</a:t>
            </a:r>
            <a:endParaRPr lang="en-US"/>
          </a:p>
        </p:txBody>
      </p:sp>
      <p:sp>
        <p:nvSpPr>
          <p:cNvPr id="65544" name="Text Box 8"/>
          <p:cNvSpPr txBox="1">
            <a:spLocks noChangeArrowheads="1"/>
          </p:cNvSpPr>
          <p:nvPr/>
        </p:nvSpPr>
        <p:spPr bwMode="auto">
          <a:xfrm>
            <a:off x="2819400" y="3581400"/>
            <a:ext cx="423863" cy="350838"/>
          </a:xfrm>
          <a:prstGeom prst="rect">
            <a:avLst/>
          </a:prstGeom>
          <a:solidFill>
            <a:schemeClr val="accent1"/>
          </a:solidFill>
          <a:ln w="9525">
            <a:noFill/>
            <a:miter lim="800000"/>
            <a:headEnd/>
            <a:tailEnd/>
          </a:ln>
        </p:spPr>
        <p:txBody>
          <a:bodyPr wrap="none">
            <a:spAutoFit/>
          </a:bodyPr>
          <a:lstStyle/>
          <a:p>
            <a:r>
              <a:rPr lang="en-US" sz="1700"/>
              <a:t>20</a:t>
            </a:r>
            <a:endParaRPr lang="en-US"/>
          </a:p>
        </p:txBody>
      </p:sp>
      <p:sp>
        <p:nvSpPr>
          <p:cNvPr id="65545" name="Text Box 9"/>
          <p:cNvSpPr txBox="1">
            <a:spLocks noChangeArrowheads="1"/>
          </p:cNvSpPr>
          <p:nvPr/>
        </p:nvSpPr>
        <p:spPr bwMode="auto">
          <a:xfrm>
            <a:off x="2819400" y="2743200"/>
            <a:ext cx="423863" cy="350838"/>
          </a:xfrm>
          <a:prstGeom prst="rect">
            <a:avLst/>
          </a:prstGeom>
          <a:solidFill>
            <a:schemeClr val="accent1"/>
          </a:solidFill>
          <a:ln w="9525">
            <a:noFill/>
            <a:miter lim="800000"/>
            <a:headEnd/>
            <a:tailEnd/>
          </a:ln>
        </p:spPr>
        <p:txBody>
          <a:bodyPr wrap="none">
            <a:spAutoFit/>
          </a:bodyPr>
          <a:lstStyle/>
          <a:p>
            <a:r>
              <a:rPr lang="en-US" sz="1700"/>
              <a:t>30</a:t>
            </a:r>
            <a:endParaRPr lang="en-US"/>
          </a:p>
        </p:txBody>
      </p:sp>
      <p:sp>
        <p:nvSpPr>
          <p:cNvPr id="65546" name="Text Box 10"/>
          <p:cNvSpPr txBox="1">
            <a:spLocks noChangeArrowheads="1"/>
          </p:cNvSpPr>
          <p:nvPr/>
        </p:nvSpPr>
        <p:spPr bwMode="auto">
          <a:xfrm>
            <a:off x="2819400" y="1828800"/>
            <a:ext cx="423863" cy="350838"/>
          </a:xfrm>
          <a:prstGeom prst="rect">
            <a:avLst/>
          </a:prstGeom>
          <a:solidFill>
            <a:schemeClr val="accent1"/>
          </a:solidFill>
          <a:ln w="9525">
            <a:noFill/>
            <a:miter lim="800000"/>
            <a:headEnd/>
            <a:tailEnd/>
          </a:ln>
        </p:spPr>
        <p:txBody>
          <a:bodyPr wrap="none">
            <a:spAutoFit/>
          </a:bodyPr>
          <a:lstStyle/>
          <a:p>
            <a:r>
              <a:rPr lang="en-US" sz="1700"/>
              <a:t>40</a:t>
            </a:r>
            <a:endParaRPr lang="en-US"/>
          </a:p>
        </p:txBody>
      </p:sp>
      <p:sp>
        <p:nvSpPr>
          <p:cNvPr id="65547" name="Text Box 11"/>
          <p:cNvSpPr txBox="1">
            <a:spLocks noChangeArrowheads="1"/>
          </p:cNvSpPr>
          <p:nvPr/>
        </p:nvSpPr>
        <p:spPr bwMode="auto">
          <a:xfrm>
            <a:off x="2819400" y="990600"/>
            <a:ext cx="423863" cy="350838"/>
          </a:xfrm>
          <a:prstGeom prst="rect">
            <a:avLst/>
          </a:prstGeom>
          <a:solidFill>
            <a:schemeClr val="accent1"/>
          </a:solidFill>
          <a:ln w="9525">
            <a:noFill/>
            <a:miter lim="800000"/>
            <a:headEnd/>
            <a:tailEnd/>
          </a:ln>
        </p:spPr>
        <p:txBody>
          <a:bodyPr wrap="none">
            <a:spAutoFit/>
          </a:bodyPr>
          <a:lstStyle/>
          <a:p>
            <a:r>
              <a:rPr lang="en-US" sz="1700"/>
              <a:t>50</a:t>
            </a:r>
            <a:endParaRPr lang="en-US"/>
          </a:p>
        </p:txBody>
      </p:sp>
      <p:sp>
        <p:nvSpPr>
          <p:cNvPr id="65548" name="Text Box 12"/>
          <p:cNvSpPr txBox="1">
            <a:spLocks noChangeArrowheads="1"/>
          </p:cNvSpPr>
          <p:nvPr/>
        </p:nvSpPr>
        <p:spPr bwMode="auto">
          <a:xfrm>
            <a:off x="2819400" y="152400"/>
            <a:ext cx="423863" cy="350838"/>
          </a:xfrm>
          <a:prstGeom prst="rect">
            <a:avLst/>
          </a:prstGeom>
          <a:solidFill>
            <a:schemeClr val="accent1"/>
          </a:solidFill>
          <a:ln w="9525">
            <a:noFill/>
            <a:miter lim="800000"/>
            <a:headEnd/>
            <a:tailEnd/>
          </a:ln>
        </p:spPr>
        <p:txBody>
          <a:bodyPr wrap="none">
            <a:spAutoFit/>
          </a:bodyPr>
          <a:lstStyle/>
          <a:p>
            <a:r>
              <a:rPr lang="en-US" sz="1700"/>
              <a:t>60</a:t>
            </a:r>
            <a:endParaRPr lang="en-US"/>
          </a:p>
        </p:txBody>
      </p:sp>
      <p:sp>
        <p:nvSpPr>
          <p:cNvPr id="65549" name="Text Box 13"/>
          <p:cNvSpPr txBox="1">
            <a:spLocks noChangeArrowheads="1"/>
          </p:cNvSpPr>
          <p:nvPr/>
        </p:nvSpPr>
        <p:spPr bwMode="auto">
          <a:xfrm>
            <a:off x="2895600" y="5181600"/>
            <a:ext cx="304800" cy="350838"/>
          </a:xfrm>
          <a:prstGeom prst="rect">
            <a:avLst/>
          </a:prstGeom>
          <a:solidFill>
            <a:schemeClr val="accent1"/>
          </a:solidFill>
          <a:ln w="9525">
            <a:noFill/>
            <a:miter lim="800000"/>
            <a:headEnd/>
            <a:tailEnd/>
          </a:ln>
        </p:spPr>
        <p:txBody>
          <a:bodyPr>
            <a:spAutoFit/>
          </a:bodyPr>
          <a:lstStyle/>
          <a:p>
            <a:r>
              <a:rPr lang="en-US" sz="1700"/>
              <a:t>0</a:t>
            </a: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229100" y="3124200"/>
            <a:ext cx="685800" cy="609600"/>
          </a:xfrm>
        </p:spPr>
        <p:txBody>
          <a:bodyPr/>
          <a:lstStyle/>
          <a:p>
            <a:r>
              <a:rPr lang="en-US" sz="400"/>
              <a:t>Thermal Pulse</a:t>
            </a:r>
            <a:endParaRPr lang="en-US"/>
          </a:p>
        </p:txBody>
      </p:sp>
      <p:pic>
        <p:nvPicPr>
          <p:cNvPr id="222211" name="Picture 3" descr="055_thermal_pulse"/>
          <p:cNvPicPr>
            <a:picLocks noChangeAspect="1" noChangeArrowheads="1"/>
          </p:cNvPicPr>
          <p:nvPr/>
        </p:nvPicPr>
        <p:blipFill>
          <a:blip r:embed="rId3" cstate="print"/>
          <a:srcRect/>
          <a:stretch>
            <a:fillRect/>
          </a:stretch>
        </p:blipFill>
        <p:spPr bwMode="auto">
          <a:xfrm>
            <a:off x="495300" y="381000"/>
            <a:ext cx="8153400" cy="5691188"/>
          </a:xfrm>
          <a:prstGeom prst="rect">
            <a:avLst/>
          </a:prstGeom>
          <a:noFill/>
        </p:spPr>
      </p:pic>
      <p:sp>
        <p:nvSpPr>
          <p:cNvPr id="222212" name="Text Box 4"/>
          <p:cNvSpPr txBox="1">
            <a:spLocks noChangeArrowheads="1"/>
          </p:cNvSpPr>
          <p:nvPr/>
        </p:nvSpPr>
        <p:spPr bwMode="auto">
          <a:xfrm>
            <a:off x="361950" y="6248400"/>
            <a:ext cx="8401050" cy="457200"/>
          </a:xfrm>
          <a:prstGeom prst="rect">
            <a:avLst/>
          </a:prstGeom>
          <a:noFill/>
          <a:ln w="9525">
            <a:noFill/>
            <a:miter lim="800000"/>
            <a:headEnd/>
            <a:tailEnd/>
          </a:ln>
        </p:spPr>
        <p:txBody>
          <a:bodyPr wrap="none">
            <a:spAutoFit/>
          </a:bodyPr>
          <a:lstStyle/>
          <a:p>
            <a:r>
              <a:rPr lang="en-US" i="1">
                <a:solidFill>
                  <a:schemeClr val="bg1"/>
                </a:solidFill>
              </a:rPr>
              <a:t>. . . it takes 70,000 years for temperatures to return to normal</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152900" y="3238500"/>
            <a:ext cx="838200" cy="381000"/>
          </a:xfrm>
        </p:spPr>
        <p:txBody>
          <a:bodyPr/>
          <a:lstStyle/>
          <a:p>
            <a:r>
              <a:rPr lang="en-US" sz="400"/>
              <a:t>Pu-238 decay timeframe</a:t>
            </a:r>
          </a:p>
        </p:txBody>
      </p:sp>
      <p:sp>
        <p:nvSpPr>
          <p:cNvPr id="259076" name="Rectangle 4"/>
          <p:cNvSpPr>
            <a:spLocks noChangeArrowheads="1"/>
          </p:cNvSpPr>
          <p:nvPr/>
        </p:nvSpPr>
        <p:spPr bwMode="auto">
          <a:xfrm>
            <a:off x="3502025" y="9399588"/>
            <a:ext cx="184150" cy="457200"/>
          </a:xfrm>
          <a:prstGeom prst="rect">
            <a:avLst/>
          </a:prstGeom>
          <a:noFill/>
          <a:ln w="9525">
            <a:noFill/>
            <a:miter lim="800000"/>
            <a:headEnd/>
            <a:tailEnd/>
          </a:ln>
        </p:spPr>
        <p:txBody>
          <a:bodyPr wrap="none">
            <a:spAutoFit/>
          </a:bodyPr>
          <a:lstStyle/>
          <a:p>
            <a:endParaRPr lang="de-DE"/>
          </a:p>
        </p:txBody>
      </p:sp>
      <p:pic>
        <p:nvPicPr>
          <p:cNvPr id="259077" name="Picture 5" descr="plutonium_238_decay"/>
          <p:cNvPicPr>
            <a:picLocks noChangeAspect="1" noChangeArrowheads="1"/>
          </p:cNvPicPr>
          <p:nvPr/>
        </p:nvPicPr>
        <p:blipFill>
          <a:blip r:embed="rId3" cstate="print"/>
          <a:srcRect/>
          <a:stretch>
            <a:fillRect/>
          </a:stretch>
        </p:blipFill>
        <p:spPr bwMode="auto">
          <a:xfrm>
            <a:off x="381000" y="268288"/>
            <a:ext cx="8382000" cy="632460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D7C7"/>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381500" y="3162300"/>
            <a:ext cx="381000" cy="533400"/>
          </a:xfrm>
        </p:spPr>
        <p:txBody>
          <a:bodyPr/>
          <a:lstStyle/>
          <a:p>
            <a:r>
              <a:rPr lang="en-US" sz="400"/>
              <a:t>Cycle? Or Chain?</a:t>
            </a:r>
            <a:endParaRPr lang="en-US"/>
          </a:p>
        </p:txBody>
      </p:sp>
      <p:pic>
        <p:nvPicPr>
          <p:cNvPr id="66563" name="Picture 3" descr="nukechain_mere"/>
          <p:cNvPicPr>
            <a:picLocks noChangeAspect="1" noChangeArrowheads="1"/>
          </p:cNvPicPr>
          <p:nvPr/>
        </p:nvPicPr>
        <p:blipFill>
          <a:blip r:embed="rId3" cstate="print"/>
          <a:srcRect/>
          <a:stretch>
            <a:fillRect/>
          </a:stretch>
        </p:blipFill>
        <p:spPr bwMode="auto">
          <a:xfrm>
            <a:off x="1143000" y="165100"/>
            <a:ext cx="6781800" cy="6388100"/>
          </a:xfrm>
          <a:prstGeom prst="rect">
            <a:avLst/>
          </a:prstGeom>
          <a:noFill/>
        </p:spPr>
      </p:pic>
      <p:sp>
        <p:nvSpPr>
          <p:cNvPr id="66575" name="Text Box 15"/>
          <p:cNvSpPr txBox="1">
            <a:spLocks noChangeArrowheads="1"/>
          </p:cNvSpPr>
          <p:nvPr/>
        </p:nvSpPr>
        <p:spPr bwMode="auto">
          <a:xfrm>
            <a:off x="1219200" y="2057400"/>
            <a:ext cx="4419600" cy="2101850"/>
          </a:xfrm>
          <a:prstGeom prst="rect">
            <a:avLst/>
          </a:prstGeom>
          <a:solidFill>
            <a:schemeClr val="accent1"/>
          </a:solidFill>
          <a:ln w="25400">
            <a:solidFill>
              <a:schemeClr val="tx1"/>
            </a:solidFill>
            <a:miter lim="800000"/>
            <a:headEnd/>
            <a:tailEnd/>
          </a:ln>
        </p:spPr>
        <p:txBody>
          <a:bodyPr>
            <a:spAutoFit/>
          </a:bodyPr>
          <a:lstStyle/>
          <a:p>
            <a:pPr algn="ctr"/>
            <a:r>
              <a:rPr lang="en-US" sz="2600"/>
              <a:t>The Nuclear Fuel </a:t>
            </a:r>
            <a:r>
              <a:rPr lang="en-US" sz="2600" i="1"/>
              <a:t>Cycle?</a:t>
            </a:r>
          </a:p>
          <a:p>
            <a:pPr algn="ctr"/>
            <a:endParaRPr lang="en-US" sz="2600" i="1"/>
          </a:p>
          <a:p>
            <a:pPr algn="ctr"/>
            <a:r>
              <a:rPr lang="en-US" sz="2600"/>
              <a:t>or </a:t>
            </a:r>
          </a:p>
          <a:p>
            <a:pPr algn="ctr"/>
            <a:r>
              <a:rPr lang="en-US" sz="2600"/>
              <a:t> </a:t>
            </a:r>
          </a:p>
          <a:p>
            <a:pPr algn="ctr"/>
            <a:r>
              <a:rPr lang="en-US" sz="2600"/>
              <a:t>The Nuclear Fuel </a:t>
            </a:r>
            <a:r>
              <a:rPr lang="en-US" sz="2600" i="1"/>
              <a:t>Chain?</a:t>
            </a: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D7C7"/>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381500" y="3162300"/>
            <a:ext cx="381000" cy="533400"/>
          </a:xfrm>
        </p:spPr>
        <p:txBody>
          <a:bodyPr/>
          <a:lstStyle/>
          <a:p>
            <a:r>
              <a:rPr lang="en-US" sz="400"/>
              <a:t>The Full Fuel Cycle</a:t>
            </a:r>
            <a:endParaRPr lang="en-US"/>
          </a:p>
        </p:txBody>
      </p:sp>
      <p:pic>
        <p:nvPicPr>
          <p:cNvPr id="70661" name="Picture 5" descr="nukechain_simple"/>
          <p:cNvPicPr>
            <a:picLocks noChangeAspect="1" noChangeArrowheads="1"/>
          </p:cNvPicPr>
          <p:nvPr/>
        </p:nvPicPr>
        <p:blipFill>
          <a:blip r:embed="rId3" cstate="print"/>
          <a:srcRect/>
          <a:stretch>
            <a:fillRect/>
          </a:stretch>
        </p:blipFill>
        <p:spPr bwMode="auto">
          <a:xfrm>
            <a:off x="1143000" y="165100"/>
            <a:ext cx="6781800" cy="638810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3030538" y="3238500"/>
            <a:ext cx="533400" cy="381000"/>
          </a:xfrm>
        </p:spPr>
        <p:txBody>
          <a:bodyPr/>
          <a:lstStyle/>
          <a:p>
            <a:endParaRPr lang="de-DE" sz="400"/>
          </a:p>
        </p:txBody>
      </p:sp>
      <p:pic>
        <p:nvPicPr>
          <p:cNvPr id="267268" name="Picture 4" descr="plute"/>
          <p:cNvPicPr>
            <a:picLocks noChangeAspect="1" noChangeArrowheads="1"/>
          </p:cNvPicPr>
          <p:nvPr/>
        </p:nvPicPr>
        <p:blipFill>
          <a:blip r:embed="rId3" cstate="print"/>
          <a:srcRect/>
          <a:stretch>
            <a:fillRect/>
          </a:stretch>
        </p:blipFill>
        <p:spPr bwMode="auto">
          <a:xfrm>
            <a:off x="1981200" y="190500"/>
            <a:ext cx="2632075" cy="6477000"/>
          </a:xfrm>
          <a:prstGeom prst="rect">
            <a:avLst/>
          </a:prstGeom>
          <a:noFill/>
        </p:spPr>
      </p:pic>
      <p:sp>
        <p:nvSpPr>
          <p:cNvPr id="267269" name="Text Box 5"/>
          <p:cNvSpPr txBox="1">
            <a:spLocks noChangeArrowheads="1"/>
          </p:cNvSpPr>
          <p:nvPr/>
        </p:nvSpPr>
        <p:spPr bwMode="auto">
          <a:xfrm>
            <a:off x="4592638" y="182563"/>
            <a:ext cx="2590800" cy="6492875"/>
          </a:xfrm>
          <a:prstGeom prst="rect">
            <a:avLst/>
          </a:prstGeom>
          <a:solidFill>
            <a:schemeClr val="bg1"/>
          </a:solidFill>
          <a:ln w="9525">
            <a:noFill/>
            <a:miter lim="800000"/>
            <a:headEnd/>
            <a:tailEnd/>
          </a:ln>
        </p:spPr>
        <p:txBody>
          <a:bodyPr>
            <a:spAutoFit/>
          </a:bodyPr>
          <a:lstStyle/>
          <a:p>
            <a:pPr algn="ctr"/>
            <a:endParaRPr lang="en-US" sz="2000"/>
          </a:p>
          <a:p>
            <a:pPr algn="ctr"/>
            <a:r>
              <a:rPr lang="en-US" sz="2000"/>
              <a:t>when a neutron</a:t>
            </a:r>
          </a:p>
          <a:p>
            <a:pPr algn="ctr"/>
            <a:endParaRPr lang="en-US" sz="2000"/>
          </a:p>
          <a:p>
            <a:pPr algn="ctr"/>
            <a:endParaRPr lang="en-US" sz="2000"/>
          </a:p>
          <a:p>
            <a:pPr algn="ctr"/>
            <a:endParaRPr lang="en-US" sz="2000"/>
          </a:p>
          <a:p>
            <a:pPr algn="ctr"/>
            <a:endParaRPr lang="en-US" sz="2000"/>
          </a:p>
          <a:p>
            <a:pPr algn="ctr"/>
            <a:r>
              <a:rPr lang="en-US" sz="2000"/>
              <a:t>strikes a non-fissile</a:t>
            </a:r>
          </a:p>
          <a:p>
            <a:pPr algn="ctr"/>
            <a:r>
              <a:rPr lang="en-US" sz="2000"/>
              <a:t>atom of uranium-238</a:t>
            </a:r>
          </a:p>
          <a:p>
            <a:pPr algn="ctr"/>
            <a:endParaRPr lang="en-US" sz="2000"/>
          </a:p>
          <a:p>
            <a:pPr algn="ctr"/>
            <a:endParaRPr lang="en-US" sz="2000"/>
          </a:p>
          <a:p>
            <a:pPr algn="ctr"/>
            <a:endParaRPr lang="en-US" sz="2000"/>
          </a:p>
          <a:p>
            <a:pPr algn="ctr"/>
            <a:r>
              <a:rPr lang="en-US" sz="2000"/>
              <a:t>two beta particles are given off</a:t>
            </a:r>
          </a:p>
          <a:p>
            <a:pPr algn="ctr"/>
            <a:endParaRPr lang="en-US" sz="2000"/>
          </a:p>
          <a:p>
            <a:pPr algn="ctr"/>
            <a:endParaRPr lang="en-US" sz="2000"/>
          </a:p>
          <a:p>
            <a:pPr algn="ctr"/>
            <a:endParaRPr lang="en-US" sz="2000"/>
          </a:p>
          <a:p>
            <a:pPr algn="ctr"/>
            <a:r>
              <a:rPr lang="en-US" sz="2000"/>
              <a:t>and an atom of plutonium-239 is created</a:t>
            </a:r>
          </a:p>
          <a:p>
            <a:pPr algn="ctr"/>
            <a:endParaRPr lang="en-US" sz="2000"/>
          </a:p>
          <a:p>
            <a:pPr algn="ctr"/>
            <a:endParaRPr lang="en-US" sz="200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191000" y="3086100"/>
            <a:ext cx="762000" cy="685800"/>
          </a:xfrm>
        </p:spPr>
        <p:txBody>
          <a:bodyPr/>
          <a:lstStyle/>
          <a:p>
            <a:r>
              <a:rPr lang="en-US" sz="400"/>
              <a:t>Ball of Plutonium</a:t>
            </a:r>
            <a:endParaRPr lang="en-US"/>
          </a:p>
        </p:txBody>
      </p:sp>
      <p:pic>
        <p:nvPicPr>
          <p:cNvPr id="67588" name="Picture 4" descr="063_plute_ball"/>
          <p:cNvPicPr>
            <a:picLocks noChangeAspect="1" noChangeArrowheads="1"/>
          </p:cNvPicPr>
          <p:nvPr/>
        </p:nvPicPr>
        <p:blipFill>
          <a:blip r:embed="rId3" cstate="print"/>
          <a:srcRect/>
          <a:stretch>
            <a:fillRect/>
          </a:stretch>
        </p:blipFill>
        <p:spPr bwMode="auto">
          <a:xfrm>
            <a:off x="342900" y="304800"/>
            <a:ext cx="8458200" cy="5783263"/>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229100" y="3124200"/>
            <a:ext cx="685800" cy="609600"/>
          </a:xfrm>
        </p:spPr>
        <p:txBody>
          <a:bodyPr/>
          <a:lstStyle/>
          <a:p>
            <a:r>
              <a:rPr lang="en-US" sz="400"/>
              <a:t>Madonna of the Glovebox</a:t>
            </a:r>
            <a:endParaRPr lang="en-US"/>
          </a:p>
        </p:txBody>
      </p:sp>
      <p:pic>
        <p:nvPicPr>
          <p:cNvPr id="68612" name="Picture 4" descr="064_madonna_glovebox"/>
          <p:cNvPicPr>
            <a:picLocks noChangeAspect="1" noChangeArrowheads="1"/>
          </p:cNvPicPr>
          <p:nvPr/>
        </p:nvPicPr>
        <p:blipFill>
          <a:blip r:embed="rId3" cstate="print"/>
          <a:srcRect/>
          <a:stretch>
            <a:fillRect/>
          </a:stretch>
        </p:blipFill>
        <p:spPr bwMode="auto">
          <a:xfrm>
            <a:off x="2527300" y="457200"/>
            <a:ext cx="4089400" cy="6400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4114800" y="3162300"/>
            <a:ext cx="914400" cy="533400"/>
          </a:xfrm>
        </p:spPr>
        <p:txBody>
          <a:bodyPr/>
          <a:lstStyle/>
          <a:p>
            <a:r>
              <a:rPr lang="en-US" sz="400"/>
              <a:t>Empty Spent Fuel Pool</a:t>
            </a:r>
            <a:endParaRPr lang="en-US"/>
          </a:p>
        </p:txBody>
      </p:sp>
      <p:pic>
        <p:nvPicPr>
          <p:cNvPr id="491523" name="Picture 3" descr="empty pool"/>
          <p:cNvPicPr>
            <a:picLocks noChangeAspect="1" noChangeArrowheads="1"/>
          </p:cNvPicPr>
          <p:nvPr/>
        </p:nvPicPr>
        <p:blipFill>
          <a:blip r:embed="rId3" cstate="print"/>
          <a:srcRect/>
          <a:stretch>
            <a:fillRect/>
          </a:stretch>
        </p:blipFill>
        <p:spPr bwMode="auto">
          <a:xfrm>
            <a:off x="228600" y="485775"/>
            <a:ext cx="8763000" cy="5922963"/>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B-Reactor</a:t>
            </a:r>
          </a:p>
        </p:txBody>
      </p:sp>
      <p:pic>
        <p:nvPicPr>
          <p:cNvPr id="69636" name="Picture 4" descr="065_B-reactor"/>
          <p:cNvPicPr>
            <a:picLocks noChangeAspect="1" noChangeArrowheads="1"/>
          </p:cNvPicPr>
          <p:nvPr/>
        </p:nvPicPr>
        <p:blipFill>
          <a:blip r:embed="rId3" cstate="print"/>
          <a:srcRect/>
          <a:stretch>
            <a:fillRect/>
          </a:stretch>
        </p:blipFill>
        <p:spPr bwMode="auto">
          <a:xfrm>
            <a:off x="228600" y="381000"/>
            <a:ext cx="8686800" cy="5741988"/>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B-reactor Canyon</a:t>
            </a:r>
          </a:p>
        </p:txBody>
      </p:sp>
      <p:pic>
        <p:nvPicPr>
          <p:cNvPr id="71684" name="Picture 4" descr="066_B-reactor_canyon"/>
          <p:cNvPicPr>
            <a:picLocks noChangeAspect="1" noChangeArrowheads="1"/>
          </p:cNvPicPr>
          <p:nvPr/>
        </p:nvPicPr>
        <p:blipFill>
          <a:blip r:embed="rId3" cstate="print"/>
          <a:srcRect/>
          <a:stretch>
            <a:fillRect/>
          </a:stretch>
        </p:blipFill>
        <p:spPr bwMode="auto">
          <a:xfrm>
            <a:off x="342900" y="304800"/>
            <a:ext cx="8458200" cy="5722938"/>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305300" y="3238500"/>
            <a:ext cx="533400" cy="381000"/>
          </a:xfrm>
        </p:spPr>
        <p:txBody>
          <a:bodyPr/>
          <a:lstStyle/>
          <a:p>
            <a:r>
              <a:rPr lang="en-US" sz="400"/>
              <a:t>Plutonium Life Span</a:t>
            </a:r>
          </a:p>
        </p:txBody>
      </p:sp>
      <p:pic>
        <p:nvPicPr>
          <p:cNvPr id="262147" name="Picture 3" descr="plute_life"/>
          <p:cNvPicPr>
            <a:picLocks noChangeAspect="1" noChangeArrowheads="1"/>
          </p:cNvPicPr>
          <p:nvPr/>
        </p:nvPicPr>
        <p:blipFill>
          <a:blip r:embed="rId3" cstate="print"/>
          <a:srcRect/>
          <a:stretch>
            <a:fillRect/>
          </a:stretch>
        </p:blipFill>
        <p:spPr bwMode="auto">
          <a:xfrm>
            <a:off x="0" y="1019175"/>
            <a:ext cx="9144000" cy="481965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Chalk River</a:t>
            </a:r>
          </a:p>
        </p:txBody>
      </p:sp>
      <p:pic>
        <p:nvPicPr>
          <p:cNvPr id="72708" name="Picture 4" descr="067_chalk_river"/>
          <p:cNvPicPr>
            <a:picLocks noChangeAspect="1" noChangeArrowheads="1"/>
          </p:cNvPicPr>
          <p:nvPr/>
        </p:nvPicPr>
        <p:blipFill>
          <a:blip r:embed="rId3" cstate="print"/>
          <a:srcRect/>
          <a:stretch>
            <a:fillRect/>
          </a:stretch>
        </p:blipFill>
        <p:spPr bwMode="auto">
          <a:xfrm>
            <a:off x="2384425" y="228600"/>
            <a:ext cx="4375150" cy="64008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ZEEP Reactor</a:t>
            </a:r>
          </a:p>
        </p:txBody>
      </p:sp>
      <p:pic>
        <p:nvPicPr>
          <p:cNvPr id="73732" name="Picture 4" descr="068_zeep_plaque"/>
          <p:cNvPicPr>
            <a:picLocks noChangeAspect="1" noChangeArrowheads="1"/>
          </p:cNvPicPr>
          <p:nvPr/>
        </p:nvPicPr>
        <p:blipFill>
          <a:blip r:embed="rId3" cstate="print"/>
          <a:srcRect/>
          <a:stretch>
            <a:fillRect/>
          </a:stretch>
        </p:blipFill>
        <p:spPr bwMode="auto">
          <a:xfrm>
            <a:off x="228600" y="530225"/>
            <a:ext cx="8686800" cy="5799138"/>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305300" y="3124200"/>
            <a:ext cx="533400" cy="609600"/>
          </a:xfrm>
        </p:spPr>
        <p:txBody>
          <a:bodyPr/>
          <a:lstStyle/>
          <a:p>
            <a:r>
              <a:rPr lang="en-US" sz="400"/>
              <a:t>ZEEP sign close-up</a:t>
            </a:r>
            <a:endParaRPr lang="en-US"/>
          </a:p>
        </p:txBody>
      </p:sp>
      <p:pic>
        <p:nvPicPr>
          <p:cNvPr id="212996" name="Picture 4" descr="zeep_plaque_cu"/>
          <p:cNvPicPr>
            <a:picLocks noChangeAspect="1" noChangeArrowheads="1"/>
          </p:cNvPicPr>
          <p:nvPr/>
        </p:nvPicPr>
        <p:blipFill>
          <a:blip r:embed="rId3" cstate="print"/>
          <a:srcRect/>
          <a:stretch>
            <a:fillRect/>
          </a:stretch>
        </p:blipFill>
        <p:spPr bwMode="auto">
          <a:xfrm>
            <a:off x="1752600" y="228600"/>
            <a:ext cx="5638800" cy="6629400"/>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52900" y="3086100"/>
            <a:ext cx="838200" cy="685800"/>
          </a:xfrm>
        </p:spPr>
        <p:txBody>
          <a:bodyPr/>
          <a:lstStyle/>
          <a:p>
            <a:r>
              <a:rPr lang="en-US" sz="400"/>
              <a:t>ZEEP plaque text</a:t>
            </a:r>
            <a:endParaRPr lang="en-US"/>
          </a:p>
        </p:txBody>
      </p:sp>
      <p:pic>
        <p:nvPicPr>
          <p:cNvPr id="74758" name="Picture 6" descr="ZEEP_text"/>
          <p:cNvPicPr>
            <a:picLocks noChangeAspect="1" noChangeArrowheads="1"/>
          </p:cNvPicPr>
          <p:nvPr/>
        </p:nvPicPr>
        <p:blipFill>
          <a:blip r:embed="rId3" cstate="print"/>
          <a:srcRect/>
          <a:stretch>
            <a:fillRect/>
          </a:stretch>
        </p:blipFill>
        <p:spPr bwMode="auto">
          <a:xfrm>
            <a:off x="2043113" y="381000"/>
            <a:ext cx="5122862" cy="6172200"/>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a:xfrm>
            <a:off x="4229100" y="3009900"/>
            <a:ext cx="685800" cy="838200"/>
          </a:xfrm>
        </p:spPr>
        <p:txBody>
          <a:bodyPr/>
          <a:lstStyle/>
          <a:p>
            <a:r>
              <a:rPr lang="en-US" sz="400"/>
              <a:t>Windscale </a:t>
            </a:r>
            <a:r>
              <a:rPr lang="en-US"/>
              <a:t>plant</a:t>
            </a:r>
          </a:p>
        </p:txBody>
      </p:sp>
      <p:pic>
        <p:nvPicPr>
          <p:cNvPr id="75782" name="Picture 6" descr="070_windscale"/>
          <p:cNvPicPr>
            <a:picLocks noChangeAspect="1" noChangeArrowheads="1"/>
          </p:cNvPicPr>
          <p:nvPr/>
        </p:nvPicPr>
        <p:blipFill>
          <a:blip r:embed="rId3" cstate="print"/>
          <a:srcRect/>
          <a:stretch>
            <a:fillRect/>
          </a:stretch>
        </p:blipFill>
        <p:spPr bwMode="auto">
          <a:xfrm>
            <a:off x="2390775" y="190500"/>
            <a:ext cx="4360863" cy="64770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E8C0C3"/>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flipV="1">
            <a:off x="4076700" y="3276600"/>
            <a:ext cx="990600" cy="304800"/>
          </a:xfrm>
        </p:spPr>
        <p:txBody>
          <a:bodyPr/>
          <a:lstStyle/>
          <a:p>
            <a:r>
              <a:rPr lang="en-US" sz="400"/>
              <a:t>Cooling Coils</a:t>
            </a:r>
            <a:endParaRPr lang="en-US"/>
          </a:p>
        </p:txBody>
      </p:sp>
      <p:pic>
        <p:nvPicPr>
          <p:cNvPr id="78851" name="Picture 3" descr="flowers_cooling"/>
          <p:cNvPicPr>
            <a:picLocks noChangeAspect="1" noChangeArrowheads="1"/>
          </p:cNvPicPr>
          <p:nvPr/>
        </p:nvPicPr>
        <p:blipFill>
          <a:blip r:embed="rId3" cstate="print"/>
          <a:srcRect/>
          <a:stretch>
            <a:fillRect/>
          </a:stretch>
        </p:blipFill>
        <p:spPr bwMode="auto">
          <a:xfrm>
            <a:off x="2152650" y="260350"/>
            <a:ext cx="4837113" cy="63373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114800" y="3086100"/>
            <a:ext cx="914400" cy="685800"/>
          </a:xfrm>
        </p:spPr>
        <p:txBody>
          <a:bodyPr/>
          <a:lstStyle/>
          <a:p>
            <a:r>
              <a:rPr lang="en-US" sz="400"/>
              <a:t>Maids of Muslyumovo</a:t>
            </a:r>
            <a:endParaRPr lang="en-US"/>
          </a:p>
        </p:txBody>
      </p:sp>
      <p:pic>
        <p:nvPicPr>
          <p:cNvPr id="79876" name="Picture 4" descr="074_maids_of_muslyumovo"/>
          <p:cNvPicPr>
            <a:picLocks noChangeAspect="1" noChangeArrowheads="1"/>
          </p:cNvPicPr>
          <p:nvPr/>
        </p:nvPicPr>
        <p:blipFill>
          <a:blip r:embed="rId3" cstate="print"/>
          <a:srcRect/>
          <a:stretch>
            <a:fillRect/>
          </a:stretch>
        </p:blipFill>
        <p:spPr bwMode="auto">
          <a:xfrm>
            <a:off x="228600" y="381000"/>
            <a:ext cx="8686800" cy="56880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1828800" y="2133600"/>
            <a:ext cx="5410200" cy="1143000"/>
          </a:xfrm>
        </p:spPr>
        <p:txBody>
          <a:bodyPr/>
          <a:lstStyle/>
          <a:p>
            <a:r>
              <a:rPr lang="en-US"/>
              <a:t>Uranium</a:t>
            </a:r>
            <a:br>
              <a:rPr lang="en-US"/>
            </a:br>
            <a:r>
              <a:rPr lang="en-US"/>
              <a:t>and its Dangers</a:t>
            </a:r>
          </a:p>
        </p:txBody>
      </p:sp>
      <p:sp>
        <p:nvSpPr>
          <p:cNvPr id="464901" name="Text Box 5"/>
          <p:cNvSpPr txBox="1">
            <a:spLocks noChangeArrowheads="1"/>
          </p:cNvSpPr>
          <p:nvPr/>
        </p:nvSpPr>
        <p:spPr bwMode="auto">
          <a:xfrm>
            <a:off x="7118350" y="6034088"/>
            <a:ext cx="1568450" cy="366712"/>
          </a:xfrm>
          <a:prstGeom prst="rect">
            <a:avLst/>
          </a:prstGeom>
          <a:noFill/>
          <a:ln w="9525">
            <a:noFill/>
            <a:miter lim="800000"/>
            <a:headEnd/>
            <a:tailEnd/>
          </a:ln>
        </p:spPr>
        <p:txBody>
          <a:bodyPr wrap="none">
            <a:spAutoFit/>
          </a:bodyPr>
          <a:lstStyle/>
          <a:p>
            <a:pPr algn="ctr"/>
            <a:r>
              <a:rPr lang="en-US" sz="1800"/>
              <a:t>www.ccnr.org</a:t>
            </a:r>
            <a:endParaRPr lang="en-US" i="1"/>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004_silos"/>
          <p:cNvPicPr>
            <a:picLocks noChangeAspect="1" noChangeArrowheads="1"/>
          </p:cNvPicPr>
          <p:nvPr/>
        </p:nvPicPr>
        <p:blipFill>
          <a:blip r:embed="rId3" cstate="print"/>
          <a:srcRect/>
          <a:stretch>
            <a:fillRect/>
          </a:stretch>
        </p:blipFill>
        <p:spPr bwMode="auto">
          <a:xfrm>
            <a:off x="381000" y="577850"/>
            <a:ext cx="8458200" cy="5754688"/>
          </a:xfrm>
          <a:prstGeom prst="rect">
            <a:avLst/>
          </a:prstGeom>
          <a:noFill/>
        </p:spPr>
      </p:pic>
      <p:pic>
        <p:nvPicPr>
          <p:cNvPr id="293891" name="Picture 3"/>
          <p:cNvPicPr>
            <a:picLocks noChangeAspect="1" noChangeArrowheads="1"/>
          </p:cNvPicPr>
          <p:nvPr/>
        </p:nvPicPr>
        <p:blipFill>
          <a:blip r:embed="rId4" cstate="print"/>
          <a:srcRect/>
          <a:stretch>
            <a:fillRect/>
          </a:stretch>
        </p:blipFill>
        <p:spPr bwMode="auto">
          <a:xfrm>
            <a:off x="152400" y="457200"/>
            <a:ext cx="8991600" cy="6116638"/>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152900" y="3086100"/>
            <a:ext cx="838200" cy="685800"/>
          </a:xfrm>
        </p:spPr>
        <p:txBody>
          <a:bodyPr/>
          <a:lstStyle/>
          <a:p>
            <a:r>
              <a:rPr lang="en-US" sz="400"/>
              <a:t>Fuel bundle in hand</a:t>
            </a:r>
            <a:endParaRPr lang="en-US"/>
          </a:p>
        </p:txBody>
      </p:sp>
      <p:pic>
        <p:nvPicPr>
          <p:cNvPr id="294916" name="Picture 4"/>
          <p:cNvPicPr>
            <a:picLocks noChangeAspect="1" noChangeArrowheads="1"/>
          </p:cNvPicPr>
          <p:nvPr/>
        </p:nvPicPr>
        <p:blipFill>
          <a:blip r:embed="rId3" cstate="print"/>
          <a:srcRect/>
          <a:stretch>
            <a:fillRect/>
          </a:stretch>
        </p:blipFill>
        <p:spPr bwMode="auto">
          <a:xfrm>
            <a:off x="-76200" y="457200"/>
            <a:ext cx="9144000" cy="5286375"/>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152900" y="3048000"/>
            <a:ext cx="838200" cy="762000"/>
          </a:xfrm>
        </p:spPr>
        <p:txBody>
          <a:bodyPr/>
          <a:lstStyle/>
          <a:p>
            <a:r>
              <a:rPr lang="en-US" sz="400"/>
              <a:t>Splitting of the Atom</a:t>
            </a:r>
            <a:endParaRPr lang="en-US"/>
          </a:p>
        </p:txBody>
      </p:sp>
      <p:pic>
        <p:nvPicPr>
          <p:cNvPr id="8197" name="Picture 5" descr="007_kurchatov_monument"/>
          <p:cNvPicPr>
            <a:picLocks noChangeAspect="1" noChangeArrowheads="1"/>
          </p:cNvPicPr>
          <p:nvPr/>
        </p:nvPicPr>
        <p:blipFill>
          <a:blip r:embed="rId3" cstate="print"/>
          <a:srcRect/>
          <a:stretch>
            <a:fillRect/>
          </a:stretch>
        </p:blipFill>
        <p:spPr bwMode="auto">
          <a:xfrm>
            <a:off x="419100" y="381000"/>
            <a:ext cx="8305800" cy="5581650"/>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305300" y="3048000"/>
            <a:ext cx="533400" cy="762000"/>
          </a:xfrm>
        </p:spPr>
        <p:txBody>
          <a:bodyPr/>
          <a:lstStyle/>
          <a:p>
            <a:r>
              <a:rPr lang="en-US" sz="400"/>
              <a:t>Closup of 1931 doc</a:t>
            </a:r>
            <a:endParaRPr lang="en-US"/>
          </a:p>
        </p:txBody>
      </p:sp>
      <p:pic>
        <p:nvPicPr>
          <p:cNvPr id="207876" name="Picture 4" descr="1931_document_crop"/>
          <p:cNvPicPr>
            <a:picLocks noChangeAspect="1" noChangeArrowheads="1"/>
          </p:cNvPicPr>
          <p:nvPr/>
        </p:nvPicPr>
        <p:blipFill>
          <a:blip r:embed="rId3" cstate="print"/>
          <a:srcRect/>
          <a:stretch>
            <a:fillRect/>
          </a:stretch>
        </p:blipFill>
        <p:spPr bwMode="auto">
          <a:xfrm>
            <a:off x="1066800" y="393700"/>
            <a:ext cx="7010400" cy="6069013"/>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114800" y="3048000"/>
            <a:ext cx="914400" cy="762000"/>
          </a:xfrm>
        </p:spPr>
        <p:txBody>
          <a:bodyPr/>
          <a:lstStyle/>
          <a:p>
            <a:r>
              <a:rPr lang="en-US" sz="400"/>
              <a:t>Gaertner Pit</a:t>
            </a:r>
            <a:endParaRPr lang="en-US"/>
          </a:p>
        </p:txBody>
      </p:sp>
      <p:pic>
        <p:nvPicPr>
          <p:cNvPr id="36868" name="Picture 4" descr="032_gaertner_radsign"/>
          <p:cNvPicPr>
            <a:picLocks noChangeAspect="1" noChangeArrowheads="1"/>
          </p:cNvPicPr>
          <p:nvPr/>
        </p:nvPicPr>
        <p:blipFill>
          <a:blip r:embed="rId3" cstate="print"/>
          <a:srcRect/>
          <a:stretch>
            <a:fillRect/>
          </a:stretch>
        </p:blipFill>
        <p:spPr bwMode="auto">
          <a:xfrm>
            <a:off x="304800" y="517525"/>
            <a:ext cx="8458200" cy="577215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114800" y="3086100"/>
            <a:ext cx="914400" cy="685800"/>
          </a:xfrm>
        </p:spPr>
        <p:txBody>
          <a:bodyPr/>
          <a:lstStyle/>
          <a:p>
            <a:r>
              <a:rPr lang="en-US" sz="400"/>
              <a:t>Rad-sign Closeup</a:t>
            </a:r>
            <a:endParaRPr lang="en-US"/>
          </a:p>
        </p:txBody>
      </p:sp>
      <p:pic>
        <p:nvPicPr>
          <p:cNvPr id="37892" name="Picture 4" descr="033_gaertner_radsign_cu"/>
          <p:cNvPicPr>
            <a:picLocks noChangeAspect="1" noChangeArrowheads="1"/>
          </p:cNvPicPr>
          <p:nvPr/>
        </p:nvPicPr>
        <p:blipFill>
          <a:blip r:embed="rId3" cstate="print"/>
          <a:srcRect/>
          <a:stretch>
            <a:fillRect/>
          </a:stretch>
        </p:blipFill>
        <p:spPr bwMode="auto">
          <a:xfrm>
            <a:off x="457200" y="620713"/>
            <a:ext cx="8229600" cy="5616575"/>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114800" y="3086100"/>
            <a:ext cx="914400" cy="685800"/>
          </a:xfrm>
        </p:spPr>
        <p:txBody>
          <a:bodyPr/>
          <a:lstStyle/>
          <a:p>
            <a:r>
              <a:rPr lang="en-US" sz="400"/>
              <a:t>Uranium Mill</a:t>
            </a:r>
            <a:endParaRPr lang="en-US"/>
          </a:p>
        </p:txBody>
      </p:sp>
      <p:pic>
        <p:nvPicPr>
          <p:cNvPr id="228365" name="Picture 13" descr="034_mill_spill"/>
          <p:cNvPicPr>
            <a:picLocks noChangeAspect="1" noChangeArrowheads="1"/>
          </p:cNvPicPr>
          <p:nvPr/>
        </p:nvPicPr>
        <p:blipFill>
          <a:blip r:embed="rId3" cstate="print"/>
          <a:srcRect/>
          <a:stretch>
            <a:fillRect/>
          </a:stretch>
        </p:blipFill>
        <p:spPr bwMode="auto">
          <a:xfrm>
            <a:off x="228600" y="355600"/>
            <a:ext cx="8686800" cy="6148388"/>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3924300" y="3086100"/>
            <a:ext cx="1295400" cy="685800"/>
          </a:xfrm>
        </p:spPr>
        <p:txBody>
          <a:bodyPr/>
          <a:lstStyle/>
          <a:p>
            <a:r>
              <a:rPr lang="en-US" sz="400"/>
              <a:t>Hiroshima Buddha</a:t>
            </a:r>
            <a:endParaRPr lang="en-US"/>
          </a:p>
        </p:txBody>
      </p:sp>
      <p:pic>
        <p:nvPicPr>
          <p:cNvPr id="342019" name="Picture 3"/>
          <p:cNvPicPr>
            <a:picLocks noChangeAspect="1" noChangeArrowheads="1"/>
          </p:cNvPicPr>
          <p:nvPr/>
        </p:nvPicPr>
        <p:blipFill>
          <a:blip r:embed="rId3" cstate="print"/>
          <a:srcRect/>
          <a:stretch>
            <a:fillRect/>
          </a:stretch>
        </p:blipFill>
        <p:spPr bwMode="auto">
          <a:xfrm>
            <a:off x="2151063" y="152400"/>
            <a:ext cx="4935537" cy="6750050"/>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4191000" y="2971800"/>
            <a:ext cx="762000" cy="914400"/>
          </a:xfrm>
        </p:spPr>
        <p:txBody>
          <a:bodyPr/>
          <a:lstStyle/>
          <a:p>
            <a:r>
              <a:rPr lang="en-US" sz="400"/>
              <a:t>Fat Man and Little Boy</a:t>
            </a:r>
            <a:endParaRPr lang="en-US"/>
          </a:p>
        </p:txBody>
      </p:sp>
      <p:pic>
        <p:nvPicPr>
          <p:cNvPr id="344067" name="Picture 3"/>
          <p:cNvPicPr>
            <a:picLocks noChangeAspect="1" noChangeArrowheads="1"/>
          </p:cNvPicPr>
          <p:nvPr/>
        </p:nvPicPr>
        <p:blipFill>
          <a:blip r:embed="rId3" cstate="print"/>
          <a:srcRect/>
          <a:stretch>
            <a:fillRect/>
          </a:stretch>
        </p:blipFill>
        <p:spPr bwMode="auto">
          <a:xfrm>
            <a:off x="76200" y="338138"/>
            <a:ext cx="9144000" cy="617855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305300" y="3238500"/>
            <a:ext cx="533400" cy="381000"/>
          </a:xfrm>
        </p:spPr>
        <p:txBody>
          <a:bodyPr/>
          <a:lstStyle/>
          <a:p>
            <a:endParaRPr lang="de-DE" sz="400"/>
          </a:p>
        </p:txBody>
      </p:sp>
      <p:pic>
        <p:nvPicPr>
          <p:cNvPr id="266244" name="Picture 4" descr="fission"/>
          <p:cNvPicPr>
            <a:picLocks noChangeAspect="1" noChangeArrowheads="1"/>
          </p:cNvPicPr>
          <p:nvPr/>
        </p:nvPicPr>
        <p:blipFill>
          <a:blip r:embed="rId3" cstate="print"/>
          <a:srcRect/>
          <a:stretch>
            <a:fillRect/>
          </a:stretch>
        </p:blipFill>
        <p:spPr bwMode="auto">
          <a:xfrm>
            <a:off x="2192338" y="0"/>
            <a:ext cx="4759325"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267200" y="3086100"/>
            <a:ext cx="609600" cy="685800"/>
          </a:xfrm>
        </p:spPr>
        <p:txBody>
          <a:bodyPr/>
          <a:lstStyle/>
          <a:p>
            <a:r>
              <a:rPr lang="en-US" sz="400"/>
              <a:t>Navajo Miner</a:t>
            </a:r>
            <a:endParaRPr lang="en-US"/>
          </a:p>
        </p:txBody>
      </p:sp>
      <p:pic>
        <p:nvPicPr>
          <p:cNvPr id="409603" name="Picture 3"/>
          <p:cNvPicPr>
            <a:picLocks noChangeAspect="1" noChangeArrowheads="1"/>
          </p:cNvPicPr>
          <p:nvPr/>
        </p:nvPicPr>
        <p:blipFill>
          <a:blip r:embed="rId3" cstate="print"/>
          <a:srcRect/>
          <a:stretch>
            <a:fillRect/>
          </a:stretch>
        </p:blipFill>
        <p:spPr bwMode="auto">
          <a:xfrm>
            <a:off x="2438400" y="0"/>
            <a:ext cx="4495800" cy="6654800"/>
          </a:xfrm>
          <a:prstGeom prst="rect">
            <a:avLst/>
          </a:prstGeom>
          <a:noFill/>
        </p:spPr>
      </p:pic>
    </p:spTree>
  </p:cSld>
  <p:clrMapOvr>
    <a:masterClrMapping/>
  </p:clrMapOvr>
  <p:transition>
    <p:dissolv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152900" y="3048000"/>
            <a:ext cx="838200" cy="762000"/>
          </a:xfrm>
        </p:spPr>
        <p:txBody>
          <a:bodyPr/>
          <a:lstStyle/>
          <a:p>
            <a:r>
              <a:rPr lang="en-US" sz="400"/>
              <a:t>CANDU schematic</a:t>
            </a:r>
            <a:endParaRPr lang="en-US"/>
          </a:p>
        </p:txBody>
      </p:sp>
      <p:pic>
        <p:nvPicPr>
          <p:cNvPr id="44036" name="Picture 4" descr="039_candu_schematic_1"/>
          <p:cNvPicPr>
            <a:picLocks noChangeAspect="1" noChangeArrowheads="1"/>
          </p:cNvPicPr>
          <p:nvPr/>
        </p:nvPicPr>
        <p:blipFill>
          <a:blip r:embed="rId3" cstate="print"/>
          <a:srcRect/>
          <a:stretch>
            <a:fillRect/>
          </a:stretch>
        </p:blipFill>
        <p:spPr bwMode="auto">
          <a:xfrm>
            <a:off x="533400" y="533400"/>
            <a:ext cx="8077200" cy="4117975"/>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ctrTitle"/>
          </p:nvPr>
        </p:nvSpPr>
        <p:spPr>
          <a:xfrm>
            <a:off x="3124200" y="3200400"/>
            <a:ext cx="1676400" cy="228600"/>
          </a:xfrm>
          <a:noFill/>
          <a:ln/>
        </p:spPr>
        <p:txBody>
          <a:bodyPr/>
          <a:lstStyle/>
          <a:p>
            <a:r>
              <a:rPr lang="en-US" sz="1000">
                <a:latin typeface="Palatino" pitchFamily="16" charset="0"/>
              </a:rPr>
              <a:t>Enrichment plant</a:t>
            </a:r>
          </a:p>
        </p:txBody>
      </p:sp>
      <p:pic>
        <p:nvPicPr>
          <p:cNvPr id="368643" name="Picture 3" descr="enrichment"/>
          <p:cNvPicPr>
            <a:picLocks noChangeAspect="1" noChangeArrowheads="1"/>
          </p:cNvPicPr>
          <p:nvPr/>
        </p:nvPicPr>
        <p:blipFill>
          <a:blip r:embed="rId3" cstate="print"/>
          <a:srcRect/>
          <a:stretch>
            <a:fillRect/>
          </a:stretch>
        </p:blipFill>
        <p:spPr bwMode="auto">
          <a:xfrm>
            <a:off x="0" y="284163"/>
            <a:ext cx="9144000" cy="6375400"/>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52900" y="3086100"/>
            <a:ext cx="838200" cy="685800"/>
          </a:xfrm>
        </p:spPr>
        <p:txBody>
          <a:bodyPr/>
          <a:lstStyle/>
          <a:p>
            <a:r>
              <a:rPr lang="en-US"/>
              <a:t>Small Wonder</a:t>
            </a:r>
          </a:p>
        </p:txBody>
      </p:sp>
      <p:pic>
        <p:nvPicPr>
          <p:cNvPr id="193540" name="Picture 4" descr="small_wonder_2"/>
          <p:cNvPicPr>
            <a:picLocks noChangeAspect="1" noChangeArrowheads="1"/>
          </p:cNvPicPr>
          <p:nvPr/>
        </p:nvPicPr>
        <p:blipFill>
          <a:blip r:embed="rId3" cstate="print"/>
          <a:srcRect/>
          <a:stretch>
            <a:fillRect/>
          </a:stretch>
        </p:blipFill>
        <p:spPr bwMode="auto">
          <a:xfrm>
            <a:off x="914400" y="206375"/>
            <a:ext cx="7391400" cy="6513513"/>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381500" y="3048000"/>
            <a:ext cx="381000" cy="762000"/>
          </a:xfrm>
        </p:spPr>
        <p:txBody>
          <a:bodyPr/>
          <a:lstStyle/>
          <a:p>
            <a:r>
              <a:rPr lang="en-US" sz="400"/>
              <a:t>Fuel Pellet in hand</a:t>
            </a:r>
            <a:endParaRPr lang="en-US"/>
          </a:p>
        </p:txBody>
      </p:sp>
      <p:pic>
        <p:nvPicPr>
          <p:cNvPr id="194564" name="Picture 4" descr="small_wonder_cu_5"/>
          <p:cNvPicPr>
            <a:picLocks noChangeAspect="1" noChangeArrowheads="1"/>
          </p:cNvPicPr>
          <p:nvPr/>
        </p:nvPicPr>
        <p:blipFill>
          <a:blip r:embed="rId3" cstate="print"/>
          <a:srcRect/>
          <a:stretch>
            <a:fillRect/>
          </a:stretch>
        </p:blipFill>
        <p:spPr bwMode="auto">
          <a:xfrm>
            <a:off x="304800" y="304800"/>
            <a:ext cx="8534400" cy="5697538"/>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191000" y="3162300"/>
            <a:ext cx="762000" cy="533400"/>
          </a:xfrm>
        </p:spPr>
        <p:txBody>
          <a:bodyPr/>
          <a:lstStyle/>
          <a:p>
            <a:r>
              <a:rPr lang="en-US" sz="400"/>
              <a:t>Bjarnie Paulson</a:t>
            </a:r>
            <a:endParaRPr lang="en-US"/>
          </a:p>
        </p:txBody>
      </p:sp>
      <p:sp>
        <p:nvSpPr>
          <p:cNvPr id="47107" name="Rectangle 3"/>
          <p:cNvSpPr>
            <a:spLocks noChangeArrowheads="1"/>
          </p:cNvSpPr>
          <p:nvPr/>
        </p:nvSpPr>
        <p:spPr bwMode="auto">
          <a:xfrm>
            <a:off x="4479925" y="3200400"/>
            <a:ext cx="473075" cy="457200"/>
          </a:xfrm>
          <a:prstGeom prst="rect">
            <a:avLst/>
          </a:prstGeom>
          <a:noFill/>
          <a:ln w="9525">
            <a:noFill/>
            <a:miter lim="800000"/>
            <a:headEnd/>
            <a:tailEnd/>
          </a:ln>
        </p:spPr>
        <p:txBody>
          <a:bodyPr>
            <a:spAutoFit/>
          </a:bodyPr>
          <a:lstStyle/>
          <a:p>
            <a:endParaRPr lang="de-DE"/>
          </a:p>
        </p:txBody>
      </p:sp>
      <p:pic>
        <p:nvPicPr>
          <p:cNvPr id="47109" name="Picture 5" descr="042_bjarnie_paulson"/>
          <p:cNvPicPr>
            <a:picLocks noChangeAspect="1" noChangeArrowheads="1"/>
          </p:cNvPicPr>
          <p:nvPr/>
        </p:nvPicPr>
        <p:blipFill>
          <a:blip r:embed="rId3" cstate="print"/>
          <a:srcRect/>
          <a:stretch>
            <a:fillRect/>
          </a:stretch>
        </p:blipFill>
        <p:spPr bwMode="auto">
          <a:xfrm>
            <a:off x="304800" y="533400"/>
            <a:ext cx="8534400" cy="5297488"/>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076700" y="3124200"/>
            <a:ext cx="990600" cy="609600"/>
          </a:xfrm>
        </p:spPr>
        <p:txBody>
          <a:bodyPr/>
          <a:lstStyle/>
          <a:p>
            <a:r>
              <a:rPr lang="en-US" sz="400"/>
              <a:t>Joyce Carradi</a:t>
            </a:r>
            <a:endParaRPr lang="en-US"/>
          </a:p>
        </p:txBody>
      </p:sp>
      <p:pic>
        <p:nvPicPr>
          <p:cNvPr id="48132" name="Picture 4" descr="043_joyce_carradi"/>
          <p:cNvPicPr>
            <a:picLocks noChangeAspect="1" noChangeArrowheads="1"/>
          </p:cNvPicPr>
          <p:nvPr/>
        </p:nvPicPr>
        <p:blipFill>
          <a:blip r:embed="rId3" cstate="print"/>
          <a:srcRect/>
          <a:stretch>
            <a:fillRect/>
          </a:stretch>
        </p:blipFill>
        <p:spPr bwMode="auto">
          <a:xfrm>
            <a:off x="2325688" y="107950"/>
            <a:ext cx="4491037" cy="6640513"/>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229100" y="3086100"/>
            <a:ext cx="685800" cy="685800"/>
          </a:xfrm>
        </p:spPr>
        <p:txBody>
          <a:bodyPr/>
          <a:lstStyle/>
          <a:p>
            <a:r>
              <a:rPr lang="en-US" sz="400"/>
              <a:t>Becquerel reindeer</a:t>
            </a:r>
            <a:endParaRPr lang="en-US"/>
          </a:p>
        </p:txBody>
      </p:sp>
      <p:pic>
        <p:nvPicPr>
          <p:cNvPr id="49156" name="Picture 4" descr="044_reindeer_carcasses"/>
          <p:cNvPicPr>
            <a:picLocks noChangeAspect="1" noChangeArrowheads="1"/>
          </p:cNvPicPr>
          <p:nvPr/>
        </p:nvPicPr>
        <p:blipFill>
          <a:blip r:embed="rId3" cstate="print"/>
          <a:srcRect/>
          <a:stretch>
            <a:fillRect/>
          </a:stretch>
        </p:blipFill>
        <p:spPr bwMode="auto">
          <a:xfrm>
            <a:off x="533400" y="457200"/>
            <a:ext cx="8077200" cy="5475288"/>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p:nvPr>
        </p:nvSpPr>
        <p:spPr>
          <a:xfrm>
            <a:off x="4267200" y="3505200"/>
            <a:ext cx="914400" cy="228600"/>
          </a:xfrm>
        </p:spPr>
        <p:txBody>
          <a:bodyPr/>
          <a:lstStyle/>
          <a:p>
            <a:r>
              <a:rPr lang="en-US" sz="800"/>
              <a:t>Fission schematic</a:t>
            </a:r>
          </a:p>
        </p:txBody>
      </p:sp>
      <p:pic>
        <p:nvPicPr>
          <p:cNvPr id="311299" name="Picture 3"/>
          <p:cNvPicPr>
            <a:picLocks noChangeAspect="1" noChangeArrowheads="1"/>
          </p:cNvPicPr>
          <p:nvPr/>
        </p:nvPicPr>
        <p:blipFill>
          <a:blip r:embed="rId3" cstate="print"/>
          <a:srcRect/>
          <a:stretch>
            <a:fillRect/>
          </a:stretch>
        </p:blipFill>
        <p:spPr bwMode="auto">
          <a:xfrm>
            <a:off x="1895475" y="0"/>
            <a:ext cx="5353050" cy="6858000"/>
          </a:xfrm>
          <a:prstGeom prst="rect">
            <a:avLst/>
          </a:prstGeom>
          <a:noFill/>
        </p:spPr>
      </p:pic>
      <p:sp>
        <p:nvSpPr>
          <p:cNvPr id="311300" name="Text Box 4"/>
          <p:cNvSpPr txBox="1">
            <a:spLocks noChangeArrowheads="1"/>
          </p:cNvSpPr>
          <p:nvPr/>
        </p:nvSpPr>
        <p:spPr bwMode="auto">
          <a:xfrm>
            <a:off x="1905000" y="3429000"/>
            <a:ext cx="5273675" cy="3378200"/>
          </a:xfrm>
          <a:prstGeom prst="rect">
            <a:avLst/>
          </a:prstGeom>
          <a:solidFill>
            <a:schemeClr val="bg1"/>
          </a:solidFill>
          <a:ln w="9525">
            <a:noFill/>
            <a:miter lim="800000"/>
            <a:headEnd/>
            <a:tailEnd/>
          </a:ln>
        </p:spPr>
        <p:txBody>
          <a:bodyPr>
            <a:spAutoFit/>
          </a:bodyPr>
          <a:lstStyle/>
          <a:p>
            <a:r>
              <a:rPr lang="en-US">
                <a:solidFill>
                  <a:schemeClr val="bg2"/>
                </a:solidFill>
              </a:rPr>
              <a:t> </a:t>
            </a:r>
          </a:p>
          <a:p>
            <a:r>
              <a:rPr lang="en-US">
                <a:solidFill>
                  <a:schemeClr val="bg2"/>
                </a:solidFill>
              </a:rPr>
              <a:t> </a:t>
            </a:r>
          </a:p>
          <a:p>
            <a:r>
              <a:rPr lang="en-US">
                <a:solidFill>
                  <a:schemeClr val="bg2"/>
                </a:solidFill>
              </a:rPr>
              <a:t> </a:t>
            </a:r>
          </a:p>
          <a:p>
            <a:r>
              <a:rPr lang="en-US">
                <a:solidFill>
                  <a:schemeClr val="bg2"/>
                </a:solidFill>
              </a:rPr>
              <a:t> </a:t>
            </a:r>
          </a:p>
          <a:p>
            <a:r>
              <a:rPr lang="en-US">
                <a:solidFill>
                  <a:schemeClr val="bg2"/>
                </a:solidFill>
              </a:rPr>
              <a:t> </a:t>
            </a:r>
          </a:p>
          <a:p>
            <a:r>
              <a:rPr lang="en-US">
                <a:solidFill>
                  <a:schemeClr val="bg2"/>
                </a:solidFill>
              </a:rPr>
              <a:t> </a:t>
            </a:r>
          </a:p>
          <a:p>
            <a:r>
              <a:rPr lang="en-US">
                <a:solidFill>
                  <a:schemeClr val="bg2"/>
                </a:solidFill>
              </a:rPr>
              <a:t> </a:t>
            </a:r>
          </a:p>
          <a:p>
            <a:r>
              <a:rPr lang="en-US">
                <a:solidFill>
                  <a:schemeClr val="bg2"/>
                </a:solidFill>
              </a:rPr>
              <a:t> </a:t>
            </a:r>
          </a:p>
          <a:p>
            <a:endParaRPr lang="en-US">
              <a:solidFill>
                <a:schemeClr val="bg2"/>
              </a:solidFill>
            </a:endParaRPr>
          </a:p>
        </p:txBody>
      </p:sp>
      <p:sp>
        <p:nvSpPr>
          <p:cNvPr id="311301" name="Text Box 5"/>
          <p:cNvSpPr txBox="1">
            <a:spLocks noChangeArrowheads="1"/>
          </p:cNvSpPr>
          <p:nvPr/>
        </p:nvSpPr>
        <p:spPr bwMode="auto">
          <a:xfrm>
            <a:off x="1905000" y="3324225"/>
            <a:ext cx="5257800" cy="457200"/>
          </a:xfrm>
          <a:prstGeom prst="rect">
            <a:avLst/>
          </a:prstGeom>
          <a:noFill/>
          <a:ln w="9525">
            <a:noFill/>
            <a:miter lim="800000"/>
            <a:headEnd/>
            <a:tailEnd/>
          </a:ln>
        </p:spPr>
        <p:txBody>
          <a:bodyPr>
            <a:spAutoFit/>
          </a:bodyPr>
          <a:lstStyle/>
          <a:p>
            <a:r>
              <a:rPr lang="en-US">
                <a:solidFill>
                  <a:schemeClr val="bg2"/>
                </a:solidFill>
              </a:rPr>
              <a:t>                   </a:t>
            </a:r>
          </a:p>
        </p:txBody>
      </p:sp>
      <p:sp>
        <p:nvSpPr>
          <p:cNvPr id="311302" name="Text Box 6"/>
          <p:cNvSpPr txBox="1">
            <a:spLocks noChangeArrowheads="1"/>
          </p:cNvSpPr>
          <p:nvPr/>
        </p:nvSpPr>
        <p:spPr bwMode="auto">
          <a:xfrm>
            <a:off x="3973513" y="2209800"/>
            <a:ext cx="979487" cy="457200"/>
          </a:xfrm>
          <a:prstGeom prst="rect">
            <a:avLst/>
          </a:prstGeom>
          <a:noFill/>
          <a:ln w="9525">
            <a:noFill/>
            <a:miter lim="800000"/>
            <a:headEnd/>
            <a:tailEnd/>
          </a:ln>
        </p:spPr>
        <p:txBody>
          <a:bodyPr wrap="none">
            <a:spAutoFit/>
          </a:bodyPr>
          <a:lstStyle/>
          <a:p>
            <a:r>
              <a:rPr lang="en-US">
                <a:latin typeface="Palatino" pitchFamily="16" charset="0"/>
              </a:rPr>
              <a:t>U-235</a:t>
            </a:r>
            <a:endParaRPr lang="en-US">
              <a:solidFill>
                <a:schemeClr val="bg2"/>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4267200" y="3505200"/>
            <a:ext cx="914400" cy="228600"/>
          </a:xfrm>
        </p:spPr>
        <p:txBody>
          <a:bodyPr/>
          <a:lstStyle/>
          <a:p>
            <a:r>
              <a:rPr lang="en-US" sz="800"/>
              <a:t>Fission schematic</a:t>
            </a:r>
          </a:p>
        </p:txBody>
      </p:sp>
      <p:pic>
        <p:nvPicPr>
          <p:cNvPr id="313347" name="Picture 3"/>
          <p:cNvPicPr>
            <a:picLocks noChangeAspect="1" noChangeArrowheads="1"/>
          </p:cNvPicPr>
          <p:nvPr/>
        </p:nvPicPr>
        <p:blipFill>
          <a:blip r:embed="rId3" cstate="print"/>
          <a:srcRect/>
          <a:stretch>
            <a:fillRect/>
          </a:stretch>
        </p:blipFill>
        <p:spPr bwMode="auto">
          <a:xfrm>
            <a:off x="1895475" y="0"/>
            <a:ext cx="5353050" cy="6858000"/>
          </a:xfrm>
          <a:prstGeom prst="rect">
            <a:avLst/>
          </a:prstGeom>
          <a:noFill/>
        </p:spPr>
      </p:pic>
      <p:sp>
        <p:nvSpPr>
          <p:cNvPr id="313348" name="Text Box 4"/>
          <p:cNvSpPr txBox="1">
            <a:spLocks noChangeArrowheads="1"/>
          </p:cNvSpPr>
          <p:nvPr/>
        </p:nvSpPr>
        <p:spPr bwMode="auto">
          <a:xfrm>
            <a:off x="4800600" y="5791200"/>
            <a:ext cx="184150" cy="457200"/>
          </a:xfrm>
          <a:prstGeom prst="rect">
            <a:avLst/>
          </a:prstGeom>
          <a:noFill/>
          <a:ln w="9525">
            <a:noFill/>
            <a:miter lim="800000"/>
            <a:headEnd/>
            <a:tailEnd/>
          </a:ln>
        </p:spPr>
        <p:txBody>
          <a:bodyPr wrap="none">
            <a:spAutoFit/>
          </a:bodyPr>
          <a:lstStyle/>
          <a:p>
            <a:endParaRPr lang="de-DE">
              <a:solidFill>
                <a:schemeClr val="bg2"/>
              </a:solidFill>
            </a:endParaRPr>
          </a:p>
        </p:txBody>
      </p:sp>
      <p:sp>
        <p:nvSpPr>
          <p:cNvPr id="313349" name="Text Box 5"/>
          <p:cNvSpPr txBox="1">
            <a:spLocks noChangeArrowheads="1"/>
          </p:cNvSpPr>
          <p:nvPr/>
        </p:nvSpPr>
        <p:spPr bwMode="auto">
          <a:xfrm>
            <a:off x="3108325" y="5257800"/>
            <a:ext cx="2835275" cy="1552575"/>
          </a:xfrm>
          <a:prstGeom prst="rect">
            <a:avLst/>
          </a:prstGeom>
          <a:solidFill>
            <a:schemeClr val="bg1"/>
          </a:solidFill>
          <a:ln w="9525">
            <a:noFill/>
            <a:miter lim="800000"/>
            <a:headEnd/>
            <a:tailEnd/>
          </a:ln>
        </p:spPr>
        <p:txBody>
          <a:bodyPr>
            <a:spAutoFit/>
          </a:bodyPr>
          <a:lstStyle/>
          <a:p>
            <a:r>
              <a:rPr lang="en-US">
                <a:solidFill>
                  <a:schemeClr val="bg2"/>
                </a:solidFill>
              </a:rPr>
              <a:t> </a:t>
            </a:r>
          </a:p>
          <a:p>
            <a:r>
              <a:rPr lang="en-US">
                <a:solidFill>
                  <a:schemeClr val="bg2"/>
                </a:solidFill>
              </a:rPr>
              <a:t> </a:t>
            </a:r>
          </a:p>
          <a:p>
            <a:r>
              <a:rPr lang="en-US">
                <a:solidFill>
                  <a:schemeClr val="bg2"/>
                </a:solidFill>
              </a:rPr>
              <a:t> </a:t>
            </a:r>
          </a:p>
          <a:p>
            <a:endParaRPr lang="en-US">
              <a:solidFill>
                <a:schemeClr val="bg2"/>
              </a:solidFill>
            </a:endParaRPr>
          </a:p>
        </p:txBody>
      </p:sp>
      <p:sp>
        <p:nvSpPr>
          <p:cNvPr id="313350" name="Text Box 6"/>
          <p:cNvSpPr txBox="1">
            <a:spLocks noChangeArrowheads="1"/>
          </p:cNvSpPr>
          <p:nvPr/>
        </p:nvSpPr>
        <p:spPr bwMode="auto">
          <a:xfrm>
            <a:off x="3146425" y="152400"/>
            <a:ext cx="2416175" cy="3195638"/>
          </a:xfrm>
          <a:prstGeom prst="rect">
            <a:avLst/>
          </a:prstGeom>
          <a:solidFill>
            <a:schemeClr val="bg1">
              <a:alpha val="49001"/>
            </a:schemeClr>
          </a:solidFill>
          <a:ln w="9525">
            <a:noFill/>
            <a:miter lim="800000"/>
            <a:headEnd/>
            <a:tailEnd/>
          </a:ln>
        </p:spPr>
        <p:txBody>
          <a:bodyPr>
            <a:spAutoFit/>
          </a:bodyPr>
          <a:lstStyle/>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endParaRPr lang="en-US">
              <a:solidFill>
                <a:schemeClr val="bg2"/>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ctrTitle"/>
          </p:nvPr>
        </p:nvSpPr>
        <p:spPr>
          <a:xfrm>
            <a:off x="4267200" y="3505200"/>
            <a:ext cx="914400" cy="228600"/>
          </a:xfrm>
        </p:spPr>
        <p:txBody>
          <a:bodyPr/>
          <a:lstStyle/>
          <a:p>
            <a:r>
              <a:rPr lang="en-US" sz="800"/>
              <a:t>Fission schematic</a:t>
            </a:r>
          </a:p>
        </p:txBody>
      </p:sp>
      <p:pic>
        <p:nvPicPr>
          <p:cNvPr id="315395" name="Picture 3"/>
          <p:cNvPicPr>
            <a:picLocks noChangeAspect="1" noChangeArrowheads="1"/>
          </p:cNvPicPr>
          <p:nvPr/>
        </p:nvPicPr>
        <p:blipFill>
          <a:blip r:embed="rId3" cstate="print"/>
          <a:srcRect/>
          <a:stretch>
            <a:fillRect/>
          </a:stretch>
        </p:blipFill>
        <p:spPr bwMode="auto">
          <a:xfrm>
            <a:off x="1895475" y="0"/>
            <a:ext cx="5353050" cy="6858000"/>
          </a:xfrm>
          <a:prstGeom prst="rect">
            <a:avLst/>
          </a:prstGeom>
          <a:noFill/>
        </p:spPr>
      </p:pic>
      <p:sp>
        <p:nvSpPr>
          <p:cNvPr id="315396" name="Text Box 4"/>
          <p:cNvSpPr txBox="1">
            <a:spLocks noChangeArrowheads="1"/>
          </p:cNvSpPr>
          <p:nvPr/>
        </p:nvSpPr>
        <p:spPr bwMode="auto">
          <a:xfrm>
            <a:off x="4800600" y="5791200"/>
            <a:ext cx="184150" cy="457200"/>
          </a:xfrm>
          <a:prstGeom prst="rect">
            <a:avLst/>
          </a:prstGeom>
          <a:noFill/>
          <a:ln w="9525">
            <a:noFill/>
            <a:miter lim="800000"/>
            <a:headEnd/>
            <a:tailEnd/>
          </a:ln>
        </p:spPr>
        <p:txBody>
          <a:bodyPr wrap="none">
            <a:spAutoFit/>
          </a:bodyPr>
          <a:lstStyle/>
          <a:p>
            <a:endParaRPr lang="de-DE">
              <a:solidFill>
                <a:schemeClr val="bg2"/>
              </a:solidFill>
            </a:endParaRPr>
          </a:p>
        </p:txBody>
      </p:sp>
      <p:sp>
        <p:nvSpPr>
          <p:cNvPr id="315397" name="Text Box 5"/>
          <p:cNvSpPr txBox="1">
            <a:spLocks noChangeArrowheads="1"/>
          </p:cNvSpPr>
          <p:nvPr/>
        </p:nvSpPr>
        <p:spPr bwMode="auto">
          <a:xfrm>
            <a:off x="3146425" y="152400"/>
            <a:ext cx="2416175" cy="3195638"/>
          </a:xfrm>
          <a:prstGeom prst="rect">
            <a:avLst/>
          </a:prstGeom>
          <a:solidFill>
            <a:schemeClr val="bg1">
              <a:alpha val="49001"/>
            </a:schemeClr>
          </a:solidFill>
          <a:ln w="9525">
            <a:noFill/>
            <a:miter lim="800000"/>
            <a:headEnd/>
            <a:tailEnd/>
          </a:ln>
        </p:spPr>
        <p:txBody>
          <a:bodyPr>
            <a:spAutoFit/>
          </a:bodyPr>
          <a:lstStyle/>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r>
              <a:rPr lang="en-US">
                <a:solidFill>
                  <a:schemeClr val="bg2"/>
                </a:solidFill>
              </a:rPr>
              <a:t> </a:t>
            </a:r>
          </a:p>
          <a:p>
            <a:pPr>
              <a:spcBef>
                <a:spcPct val="50000"/>
              </a:spcBef>
            </a:pPr>
            <a:endParaRPr lang="en-US">
              <a:solidFill>
                <a:schemeClr val="bg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076700" y="3124200"/>
            <a:ext cx="990600" cy="609600"/>
          </a:xfrm>
        </p:spPr>
        <p:txBody>
          <a:bodyPr/>
          <a:lstStyle/>
          <a:p>
            <a:r>
              <a:rPr lang="en-US" sz="400"/>
              <a:t>1931 document</a:t>
            </a:r>
            <a:endParaRPr lang="en-US"/>
          </a:p>
        </p:txBody>
      </p:sp>
      <p:pic>
        <p:nvPicPr>
          <p:cNvPr id="358403" name="Picture 3"/>
          <p:cNvPicPr>
            <a:picLocks noChangeAspect="1" noChangeArrowheads="1"/>
          </p:cNvPicPr>
          <p:nvPr/>
        </p:nvPicPr>
        <p:blipFill>
          <a:blip r:embed="rId3" cstate="print"/>
          <a:srcRect/>
          <a:stretch>
            <a:fillRect/>
          </a:stretch>
        </p:blipFill>
        <p:spPr bwMode="auto">
          <a:xfrm>
            <a:off x="152400" y="304800"/>
            <a:ext cx="8915400" cy="6076950"/>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ctrTitle"/>
          </p:nvPr>
        </p:nvSpPr>
        <p:spPr>
          <a:xfrm>
            <a:off x="1828800" y="762000"/>
            <a:ext cx="5410200" cy="1143000"/>
          </a:xfrm>
        </p:spPr>
        <p:txBody>
          <a:bodyPr/>
          <a:lstStyle/>
          <a:p>
            <a:r>
              <a:rPr lang="en-US"/>
              <a:t>Radioactivity</a:t>
            </a:r>
            <a:br>
              <a:rPr lang="en-US"/>
            </a:br>
            <a:r>
              <a:rPr lang="en-US"/>
              <a:t>and Human Health</a:t>
            </a:r>
          </a:p>
        </p:txBody>
      </p:sp>
      <p:sp>
        <p:nvSpPr>
          <p:cNvPr id="399363" name="Text Box 3"/>
          <p:cNvSpPr txBox="1">
            <a:spLocks noChangeArrowheads="1"/>
          </p:cNvSpPr>
          <p:nvPr/>
        </p:nvSpPr>
        <p:spPr bwMode="auto">
          <a:xfrm>
            <a:off x="1271588" y="3197225"/>
            <a:ext cx="6600825" cy="2379663"/>
          </a:xfrm>
          <a:prstGeom prst="rect">
            <a:avLst/>
          </a:prstGeom>
          <a:noFill/>
          <a:ln w="9525">
            <a:noFill/>
            <a:miter lim="800000"/>
            <a:headEnd/>
            <a:tailEnd/>
          </a:ln>
        </p:spPr>
        <p:txBody>
          <a:bodyPr wrap="none">
            <a:spAutoFit/>
          </a:bodyPr>
          <a:lstStyle/>
          <a:p>
            <a:pPr algn="ctr"/>
            <a:endParaRPr lang="en-US" sz="1800"/>
          </a:p>
          <a:p>
            <a:pPr algn="ctr"/>
            <a:endParaRPr lang="en-US" sz="1800"/>
          </a:p>
          <a:p>
            <a:pPr algn="ctr"/>
            <a:r>
              <a:rPr lang="en-US" i="1"/>
              <a:t>featuring the photographs of Robert Del Tredici</a:t>
            </a:r>
            <a:r>
              <a:rPr lang="en-US" sz="1800"/>
              <a:t> </a:t>
            </a:r>
          </a:p>
          <a:p>
            <a:pPr algn="ctr"/>
            <a:endParaRPr lang="en-US" sz="1800"/>
          </a:p>
          <a:p>
            <a:pPr algn="ctr"/>
            <a:endParaRPr lang="en-US" sz="1800"/>
          </a:p>
          <a:p>
            <a:pPr algn="ctr"/>
            <a:endParaRPr lang="en-US" sz="1800"/>
          </a:p>
          <a:p>
            <a:pPr algn="ctr"/>
            <a:r>
              <a:rPr lang="en-US" sz="1800"/>
              <a:t>Canadian Coalition for Nuclear Responsibility</a:t>
            </a:r>
          </a:p>
          <a:p>
            <a:pPr algn="ctr"/>
            <a:r>
              <a:rPr lang="en-US" sz="1800"/>
              <a:t>www.ccnr.org</a:t>
            </a:r>
            <a:endParaRPr lang="en-US" i="1"/>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38600" y="3009900"/>
            <a:ext cx="1066800" cy="838200"/>
          </a:xfrm>
        </p:spPr>
        <p:txBody>
          <a:bodyPr/>
          <a:lstStyle/>
          <a:p>
            <a:r>
              <a:rPr lang="en-US" sz="400"/>
              <a:t>Hanford – Port Radium</a:t>
            </a:r>
            <a:endParaRPr lang="en-US"/>
          </a:p>
        </p:txBody>
      </p:sp>
      <p:pic>
        <p:nvPicPr>
          <p:cNvPr id="19461" name="Picture 5" descr="015_canada_map"/>
          <p:cNvPicPr>
            <a:picLocks noChangeAspect="1" noChangeArrowheads="1"/>
          </p:cNvPicPr>
          <p:nvPr/>
        </p:nvPicPr>
        <p:blipFill>
          <a:blip r:embed="rId3" cstate="print"/>
          <a:srcRect/>
          <a:stretch>
            <a:fillRect/>
          </a:stretch>
        </p:blipFill>
        <p:spPr bwMode="auto">
          <a:xfrm>
            <a:off x="1914525" y="0"/>
            <a:ext cx="5314950" cy="6858000"/>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3" cstate="print"/>
          <a:srcRect/>
          <a:stretch>
            <a:fillRect/>
          </a:stretch>
        </p:blipFill>
        <p:spPr bwMode="auto">
          <a:xfrm>
            <a:off x="1293813" y="574675"/>
            <a:ext cx="6772275" cy="5791200"/>
          </a:xfrm>
          <a:prstGeom prst="rect">
            <a:avLst/>
          </a:prstGeom>
          <a:noFill/>
        </p:spPr>
      </p:pic>
    </p:spTree>
  </p:cSld>
  <p:clrMapOvr>
    <a:masterClrMapping/>
  </p:clrMapOvr>
  <p:transition spd="med">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114800" y="3086100"/>
            <a:ext cx="914400" cy="685800"/>
          </a:xfrm>
        </p:spPr>
        <p:txBody>
          <a:bodyPr/>
          <a:lstStyle/>
          <a:p>
            <a:r>
              <a:rPr lang="en-US" sz="400"/>
              <a:t>Test of 1931 document</a:t>
            </a:r>
            <a:endParaRPr lang="en-US"/>
          </a:p>
        </p:txBody>
      </p:sp>
      <p:sp>
        <p:nvSpPr>
          <p:cNvPr id="512003" name="Text Box 3"/>
          <p:cNvSpPr txBox="1">
            <a:spLocks noChangeArrowheads="1"/>
          </p:cNvSpPr>
          <p:nvPr/>
        </p:nvSpPr>
        <p:spPr bwMode="auto">
          <a:xfrm>
            <a:off x="685800" y="130175"/>
            <a:ext cx="8077200" cy="6575425"/>
          </a:xfrm>
          <a:prstGeom prst="rect">
            <a:avLst/>
          </a:prstGeom>
          <a:solidFill>
            <a:schemeClr val="bg1"/>
          </a:solidFill>
          <a:ln w="9525">
            <a:noFill/>
            <a:miter lim="800000"/>
            <a:headEnd/>
            <a:tailEnd/>
          </a:ln>
        </p:spPr>
        <p:txBody>
          <a:bodyPr>
            <a:spAutoFit/>
          </a:bodyPr>
          <a:lstStyle/>
          <a:p>
            <a:pPr algn="ctr"/>
            <a:endParaRPr lang="en-US" sz="1600"/>
          </a:p>
          <a:p>
            <a:pPr algn="ctr"/>
            <a:r>
              <a:rPr lang="en-US" sz="3900" b="1"/>
              <a:t>CANADA</a:t>
            </a:r>
            <a:endParaRPr lang="en-US" sz="1600" b="1"/>
          </a:p>
          <a:p>
            <a:pPr algn="ctr"/>
            <a:r>
              <a:rPr lang="en-US" sz="1800" b="1"/>
              <a:t>DEPARTMENT OF MINES</a:t>
            </a:r>
            <a:endParaRPr lang="en-US" sz="1600" b="1"/>
          </a:p>
          <a:p>
            <a:pPr algn="ctr"/>
            <a:endParaRPr lang="en-US" sz="1600" b="1"/>
          </a:p>
          <a:p>
            <a:pPr algn="ctr"/>
            <a:r>
              <a:rPr lang="en-US" sz="1600" b="1"/>
              <a:t>INVESTIGATIONS IN ORE DRESSING AND METALLURGY</a:t>
            </a:r>
          </a:p>
          <a:p>
            <a:pPr algn="ctr"/>
            <a:endParaRPr lang="en-US" sz="2000" b="1"/>
          </a:p>
          <a:p>
            <a:pPr algn="ctr"/>
            <a:r>
              <a:rPr lang="en-US" sz="2600" b="1"/>
              <a:t>1931</a:t>
            </a:r>
            <a:endParaRPr lang="en-US" sz="1600" b="1"/>
          </a:p>
          <a:p>
            <a:pPr algn="ctr"/>
            <a:r>
              <a:rPr lang="en-US" sz="1100" b="1"/>
              <a:t>OTTAWA</a:t>
            </a:r>
          </a:p>
          <a:p>
            <a:pPr algn="ctr"/>
            <a:endParaRPr lang="en-US" sz="1600"/>
          </a:p>
          <a:p>
            <a:pPr algn="ctr"/>
            <a:r>
              <a:rPr lang="en-US" sz="1600" b="1"/>
              <a:t>PRECAUTIONS FOR WORKERS IN THE</a:t>
            </a:r>
            <a:br>
              <a:rPr lang="en-US" sz="1600" b="1"/>
            </a:br>
            <a:r>
              <a:rPr lang="en-US" sz="1600" b="1"/>
              <a:t>TREATMENT OF RADIUM ORES</a:t>
            </a:r>
            <a:r>
              <a:rPr lang="en-US" sz="1600"/>
              <a:t/>
            </a:r>
            <a:br>
              <a:rPr lang="en-US" sz="1600"/>
            </a:br>
            <a:r>
              <a:rPr lang="en-US" sz="1600"/>
              <a:t/>
            </a:r>
            <a:br>
              <a:rPr lang="en-US" sz="1600"/>
            </a:br>
            <a:r>
              <a:rPr lang="en-US" sz="1400"/>
              <a:t>W. R. McClelland</a:t>
            </a:r>
            <a:endParaRPr lang="en-US"/>
          </a:p>
          <a:p>
            <a:endParaRPr lang="en-US"/>
          </a:p>
          <a:p>
            <a:pPr algn="just"/>
            <a:r>
              <a:rPr lang="en-US" sz="2300">
                <a:latin typeface="Times" pitchFamily="16" charset="0"/>
              </a:rPr>
              <a:t>Recent investigations in the field of radium poisoning have led to the conclusion that precautions are necessary even in the handling of substances of low radioactivity.</a:t>
            </a:r>
            <a:r>
              <a:rPr lang="en-US" sz="2000">
                <a:latin typeface="Times" pitchFamily="16" charset="0"/>
              </a:rPr>
              <a:t>  </a:t>
            </a:r>
            <a:r>
              <a:rPr lang="en-US" sz="2300">
                <a:latin typeface="Times" pitchFamily="16" charset="0"/>
              </a:rPr>
              <a:t>The ingestion of small amounts of radioactive dust or emanation over a long period of time may have serious consequences: lung cancer, bone necrosis and rapid anemia</a:t>
            </a:r>
            <a:r>
              <a:rPr lang="en-US" sz="2300">
                <a:solidFill>
                  <a:srgbClr val="FF1405"/>
                </a:solidFill>
                <a:latin typeface="Times" pitchFamily="16" charset="0"/>
              </a:rPr>
              <a:t> </a:t>
            </a:r>
            <a:r>
              <a:rPr lang="en-US" sz="2300">
                <a:latin typeface="Times" pitchFamily="16" charset="0"/>
              </a:rPr>
              <a:t>are possible diseases</a:t>
            </a:r>
            <a:r>
              <a:rPr lang="en-US" sz="2300">
                <a:solidFill>
                  <a:srgbClr val="A41D00"/>
                </a:solidFill>
                <a:latin typeface="Times" pitchFamily="16" charset="0"/>
              </a:rPr>
              <a:t> </a:t>
            </a:r>
            <a:r>
              <a:rPr lang="en-US" sz="2300">
                <a:latin typeface="Times" pitchFamily="16" charset="0"/>
              </a:rPr>
              <a:t>due to deposition of radioactive substances in the cell tissue or bone structure of the body</a:t>
            </a:r>
            <a:r>
              <a:rPr lang="en-US" sz="2300">
                <a:solidFill>
                  <a:srgbClr val="A41D00"/>
                </a:solidFill>
                <a:latin typeface="Times" pitchFamily="16" charset="0"/>
              </a:rPr>
              <a:t>.</a:t>
            </a:r>
            <a:r>
              <a:rPr lang="en-US" sz="2200">
                <a:solidFill>
                  <a:srgbClr val="A41D00"/>
                </a:solidFill>
                <a:latin typeface="Times" pitchFamily="16" charset="0"/>
              </a:rPr>
              <a:t> </a:t>
            </a:r>
            <a:endParaRPr lang="en-US" sz="2200">
              <a:solidFill>
                <a:srgbClr val="A41D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4114800" y="3086100"/>
            <a:ext cx="914400" cy="685800"/>
          </a:xfrm>
        </p:spPr>
        <p:txBody>
          <a:bodyPr/>
          <a:lstStyle/>
          <a:p>
            <a:r>
              <a:rPr lang="en-US" sz="400"/>
              <a:t>Test of 1931 document</a:t>
            </a:r>
            <a:endParaRPr lang="en-US"/>
          </a:p>
        </p:txBody>
      </p:sp>
      <p:sp>
        <p:nvSpPr>
          <p:cNvPr id="516099" name="Text Box 3"/>
          <p:cNvSpPr txBox="1">
            <a:spLocks noChangeArrowheads="1"/>
          </p:cNvSpPr>
          <p:nvPr/>
        </p:nvSpPr>
        <p:spPr bwMode="auto">
          <a:xfrm>
            <a:off x="609600" y="130175"/>
            <a:ext cx="8229600" cy="6575425"/>
          </a:xfrm>
          <a:prstGeom prst="rect">
            <a:avLst/>
          </a:prstGeom>
          <a:solidFill>
            <a:schemeClr val="bg1"/>
          </a:solidFill>
          <a:ln w="9525">
            <a:noFill/>
            <a:miter lim="800000"/>
            <a:headEnd/>
            <a:tailEnd/>
          </a:ln>
        </p:spPr>
        <p:txBody>
          <a:bodyPr>
            <a:spAutoFit/>
          </a:bodyPr>
          <a:lstStyle/>
          <a:p>
            <a:pPr algn="ctr"/>
            <a:endParaRPr lang="en-US" sz="1600"/>
          </a:p>
          <a:p>
            <a:pPr algn="ctr"/>
            <a:r>
              <a:rPr lang="en-US" sz="3900" b="1"/>
              <a:t>CANADA</a:t>
            </a:r>
            <a:endParaRPr lang="en-US" sz="1600" b="1"/>
          </a:p>
          <a:p>
            <a:pPr algn="ctr"/>
            <a:r>
              <a:rPr lang="en-US" sz="1800" b="1"/>
              <a:t>DEPARTMENT OF MINES</a:t>
            </a:r>
            <a:endParaRPr lang="en-US" sz="1600" b="1"/>
          </a:p>
          <a:p>
            <a:pPr algn="ctr"/>
            <a:endParaRPr lang="en-US" sz="1600" b="1"/>
          </a:p>
          <a:p>
            <a:pPr algn="ctr"/>
            <a:r>
              <a:rPr lang="en-US" sz="1600" b="1"/>
              <a:t>INVESTIGATIONS IN ORE DRESSING AND METALLURGY</a:t>
            </a:r>
          </a:p>
          <a:p>
            <a:pPr algn="ctr"/>
            <a:endParaRPr lang="en-US" sz="2000" b="1"/>
          </a:p>
          <a:p>
            <a:pPr algn="ctr"/>
            <a:r>
              <a:rPr lang="en-US" sz="2600" b="1"/>
              <a:t>1931</a:t>
            </a:r>
            <a:endParaRPr lang="en-US" sz="1600" b="1"/>
          </a:p>
          <a:p>
            <a:pPr algn="ctr"/>
            <a:r>
              <a:rPr lang="en-US" sz="1100" b="1"/>
              <a:t>OTTAWA</a:t>
            </a:r>
          </a:p>
          <a:p>
            <a:pPr algn="ctr"/>
            <a:endParaRPr lang="en-US" sz="1600"/>
          </a:p>
          <a:p>
            <a:pPr algn="ctr"/>
            <a:r>
              <a:rPr lang="en-US" sz="1600" b="1"/>
              <a:t>PRECAUTIONS FOR WORKERS IN THE</a:t>
            </a:r>
            <a:br>
              <a:rPr lang="en-US" sz="1600" b="1"/>
            </a:br>
            <a:r>
              <a:rPr lang="en-US" sz="1600" b="1"/>
              <a:t>TREATMENT OF RADIUM ORES</a:t>
            </a:r>
            <a:r>
              <a:rPr lang="en-US" sz="1800" b="1">
                <a:solidFill>
                  <a:srgbClr val="FF3C02"/>
                </a:solidFill>
              </a:rPr>
              <a:t> </a:t>
            </a:r>
            <a:r>
              <a:rPr lang="en-US" sz="1600"/>
              <a:t/>
            </a:r>
            <a:br>
              <a:rPr lang="en-US" sz="1600"/>
            </a:br>
            <a:r>
              <a:rPr lang="en-US" sz="1600"/>
              <a:t/>
            </a:r>
            <a:br>
              <a:rPr lang="en-US" sz="1600"/>
            </a:br>
            <a:r>
              <a:rPr lang="en-US" sz="1400"/>
              <a:t>W. R. McClelland</a:t>
            </a:r>
            <a:endParaRPr lang="en-US"/>
          </a:p>
          <a:p>
            <a:endParaRPr lang="en-US"/>
          </a:p>
          <a:p>
            <a:pPr algn="just"/>
            <a:r>
              <a:rPr lang="en-US" sz="2300">
                <a:latin typeface="Times" pitchFamily="16" charset="0"/>
              </a:rPr>
              <a:t>Recent investigations in the field of radium poisoning have led to the conclusion that precautions are necessary even in the handling of substances of low radioactivity.</a:t>
            </a:r>
            <a:r>
              <a:rPr lang="en-US" sz="2000">
                <a:latin typeface="Times" pitchFamily="16" charset="0"/>
              </a:rPr>
              <a:t>  </a:t>
            </a:r>
            <a:r>
              <a:rPr lang="en-US" sz="2300" b="1">
                <a:solidFill>
                  <a:srgbClr val="FF1405"/>
                </a:solidFill>
                <a:latin typeface="Times" pitchFamily="16" charset="0"/>
              </a:rPr>
              <a:t>The ingestion of small amounts of radioactive dust</a:t>
            </a:r>
            <a:r>
              <a:rPr lang="en-US" sz="2300">
                <a:solidFill>
                  <a:srgbClr val="FF1405"/>
                </a:solidFill>
                <a:latin typeface="Times" pitchFamily="16" charset="0"/>
              </a:rPr>
              <a:t> </a:t>
            </a:r>
            <a:r>
              <a:rPr lang="en-US" sz="2300">
                <a:latin typeface="Times" pitchFamily="16" charset="0"/>
              </a:rPr>
              <a:t>or emanation</a:t>
            </a:r>
            <a:r>
              <a:rPr lang="en-US" sz="2300">
                <a:solidFill>
                  <a:srgbClr val="FF1405"/>
                </a:solidFill>
                <a:latin typeface="Times" pitchFamily="16" charset="0"/>
              </a:rPr>
              <a:t> </a:t>
            </a:r>
            <a:r>
              <a:rPr lang="en-US" sz="2300" b="1">
                <a:solidFill>
                  <a:srgbClr val="FF1405"/>
                </a:solidFill>
                <a:latin typeface="Times" pitchFamily="16" charset="0"/>
              </a:rPr>
              <a:t>over a long period of time may have serious consequences: lung cancer, bone necrosis and rapid anemia</a:t>
            </a:r>
            <a:r>
              <a:rPr lang="en-US" sz="2300">
                <a:solidFill>
                  <a:srgbClr val="FF1405"/>
                </a:solidFill>
                <a:latin typeface="Times" pitchFamily="16" charset="0"/>
              </a:rPr>
              <a:t> </a:t>
            </a:r>
            <a:r>
              <a:rPr lang="en-US" sz="2300">
                <a:latin typeface="Times" pitchFamily="16" charset="0"/>
              </a:rPr>
              <a:t>are possible diseases</a:t>
            </a:r>
            <a:r>
              <a:rPr lang="en-US" sz="2300">
                <a:solidFill>
                  <a:srgbClr val="A41D00"/>
                </a:solidFill>
                <a:latin typeface="Times" pitchFamily="16" charset="0"/>
              </a:rPr>
              <a:t> </a:t>
            </a:r>
            <a:r>
              <a:rPr lang="en-US" sz="2300">
                <a:latin typeface="Times" pitchFamily="16" charset="0"/>
              </a:rPr>
              <a:t>due to deposition of radioactive substances in the cell tissue or bone structure of the body</a:t>
            </a:r>
            <a:r>
              <a:rPr lang="en-US" sz="2300">
                <a:solidFill>
                  <a:srgbClr val="A41D00"/>
                </a:solidFill>
                <a:latin typeface="Times" pitchFamily="16" charset="0"/>
              </a:rPr>
              <a:t>.</a:t>
            </a:r>
            <a:r>
              <a:rPr lang="en-US" sz="2200">
                <a:solidFill>
                  <a:srgbClr val="A41D00"/>
                </a:solidFill>
                <a:latin typeface="Times" pitchFamily="16" charset="0"/>
              </a:rPr>
              <a:t> </a:t>
            </a:r>
          </a:p>
        </p:txBody>
      </p:sp>
      <p:sp>
        <p:nvSpPr>
          <p:cNvPr id="516101" name="Text Box 5"/>
          <p:cNvSpPr txBox="1">
            <a:spLocks noChangeArrowheads="1"/>
          </p:cNvSpPr>
          <p:nvPr/>
        </p:nvSpPr>
        <p:spPr bwMode="auto">
          <a:xfrm>
            <a:off x="685800" y="5332413"/>
            <a:ext cx="8077200" cy="687387"/>
          </a:xfrm>
          <a:prstGeom prst="rect">
            <a:avLst/>
          </a:prstGeom>
          <a:solidFill>
            <a:srgbClr val="FF00FF">
              <a:alpha val="32001"/>
            </a:srgbClr>
          </a:solidFill>
          <a:ln w="9525">
            <a:noFill/>
            <a:miter lim="800000"/>
            <a:headEnd/>
            <a:tailEnd/>
          </a:ln>
        </p:spPr>
        <p:txBody>
          <a:bodyPr>
            <a:spAutoFit/>
          </a:bodyPr>
          <a:lstStyle/>
          <a:p>
            <a:endParaRPr lang="en-US" sz="1300"/>
          </a:p>
          <a:p>
            <a:endParaRPr lang="en-US" sz="1300"/>
          </a:p>
          <a:p>
            <a:endParaRPr lang="en-US" sz="1300"/>
          </a:p>
        </p:txBody>
      </p:sp>
      <p:sp>
        <p:nvSpPr>
          <p:cNvPr id="516102" name="Text Box 6"/>
          <p:cNvSpPr txBox="1">
            <a:spLocks noChangeArrowheads="1"/>
          </p:cNvSpPr>
          <p:nvPr/>
        </p:nvSpPr>
        <p:spPr bwMode="auto">
          <a:xfrm>
            <a:off x="4495800" y="4978400"/>
            <a:ext cx="4267200" cy="368300"/>
          </a:xfrm>
          <a:prstGeom prst="rect">
            <a:avLst/>
          </a:prstGeom>
          <a:solidFill>
            <a:srgbClr val="FF00FF">
              <a:alpha val="32001"/>
            </a:srgbClr>
          </a:solidFill>
          <a:ln w="9525">
            <a:noFill/>
            <a:miter lim="800000"/>
            <a:headEnd/>
            <a:tailEnd/>
          </a:ln>
        </p:spPr>
        <p:txBody>
          <a:bodyPr>
            <a:spAutoFit/>
          </a:bodyPr>
          <a:lstStyle/>
          <a:p>
            <a:endParaRPr lang="en-US" sz="600"/>
          </a:p>
          <a:p>
            <a:endParaRPr lang="en-US" sz="600"/>
          </a:p>
          <a:p>
            <a:endParaRPr lang="en-US" sz="600"/>
          </a:p>
        </p:txBody>
      </p:sp>
      <p:sp>
        <p:nvSpPr>
          <p:cNvPr id="516103" name="Text Box 7"/>
          <p:cNvSpPr txBox="1">
            <a:spLocks noChangeArrowheads="1"/>
          </p:cNvSpPr>
          <p:nvPr/>
        </p:nvSpPr>
        <p:spPr bwMode="auto">
          <a:xfrm>
            <a:off x="685800" y="6000750"/>
            <a:ext cx="914400" cy="368300"/>
          </a:xfrm>
          <a:prstGeom prst="rect">
            <a:avLst/>
          </a:prstGeom>
          <a:solidFill>
            <a:srgbClr val="FF00FF">
              <a:alpha val="32001"/>
            </a:srgbClr>
          </a:solidFill>
          <a:ln w="9525">
            <a:noFill/>
            <a:miter lim="800000"/>
            <a:headEnd/>
            <a:tailEnd/>
          </a:ln>
        </p:spPr>
        <p:txBody>
          <a:bodyPr>
            <a:spAutoFit/>
          </a:bodyPr>
          <a:lstStyle/>
          <a:p>
            <a:endParaRPr lang="en-US" sz="600"/>
          </a:p>
          <a:p>
            <a:endParaRPr lang="en-US" sz="600"/>
          </a:p>
          <a:p>
            <a:endParaRPr lang="en-US" sz="6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4114800" y="3086100"/>
            <a:ext cx="914400" cy="685800"/>
          </a:xfrm>
        </p:spPr>
        <p:txBody>
          <a:bodyPr/>
          <a:lstStyle/>
          <a:p>
            <a:r>
              <a:rPr lang="en-US" sz="400"/>
              <a:t>Test of 1931 document</a:t>
            </a:r>
            <a:endParaRPr lang="en-US"/>
          </a:p>
        </p:txBody>
      </p:sp>
      <p:sp>
        <p:nvSpPr>
          <p:cNvPr id="518147" name="Text Box 3"/>
          <p:cNvSpPr txBox="1">
            <a:spLocks noChangeArrowheads="1"/>
          </p:cNvSpPr>
          <p:nvPr/>
        </p:nvSpPr>
        <p:spPr bwMode="auto">
          <a:xfrm>
            <a:off x="609600" y="130175"/>
            <a:ext cx="8229600" cy="6635750"/>
          </a:xfrm>
          <a:prstGeom prst="rect">
            <a:avLst/>
          </a:prstGeom>
          <a:solidFill>
            <a:schemeClr val="bg1"/>
          </a:solidFill>
          <a:ln w="9525">
            <a:noFill/>
            <a:miter lim="800000"/>
            <a:headEnd/>
            <a:tailEnd/>
          </a:ln>
        </p:spPr>
        <p:txBody>
          <a:bodyPr>
            <a:spAutoFit/>
          </a:bodyPr>
          <a:lstStyle/>
          <a:p>
            <a:pPr algn="ctr"/>
            <a:endParaRPr lang="en-US" sz="1600"/>
          </a:p>
          <a:p>
            <a:pPr algn="ctr"/>
            <a:r>
              <a:rPr lang="en-US" sz="3900" b="1"/>
              <a:t>CANADA</a:t>
            </a:r>
            <a:endParaRPr lang="en-US" sz="1600" b="1"/>
          </a:p>
          <a:p>
            <a:pPr algn="ctr"/>
            <a:r>
              <a:rPr lang="en-US" sz="1800" b="1"/>
              <a:t>DEPARTMENT OF MINES</a:t>
            </a:r>
            <a:endParaRPr lang="en-US" sz="1600" b="1"/>
          </a:p>
          <a:p>
            <a:pPr algn="ctr"/>
            <a:endParaRPr lang="en-US" sz="1600" b="1"/>
          </a:p>
          <a:p>
            <a:pPr algn="ctr"/>
            <a:r>
              <a:rPr lang="en-US" sz="1600" b="1"/>
              <a:t>INVESTIGATIONS IN ORE DRESSING AND METALLURGY</a:t>
            </a:r>
          </a:p>
          <a:p>
            <a:pPr algn="ctr"/>
            <a:endParaRPr lang="en-US" sz="2000" b="1"/>
          </a:p>
          <a:p>
            <a:pPr algn="ctr"/>
            <a:r>
              <a:rPr lang="en-US" sz="2600" b="1"/>
              <a:t>1931</a:t>
            </a:r>
            <a:endParaRPr lang="en-US" sz="1600" b="1"/>
          </a:p>
          <a:p>
            <a:pPr algn="ctr"/>
            <a:r>
              <a:rPr lang="en-US" sz="1100" b="1"/>
              <a:t>OTTAWA</a:t>
            </a:r>
          </a:p>
          <a:p>
            <a:pPr algn="ctr"/>
            <a:endParaRPr lang="en-US" sz="1600"/>
          </a:p>
          <a:p>
            <a:pPr algn="ctr"/>
            <a:r>
              <a:rPr lang="en-US" sz="1800" b="1">
                <a:solidFill>
                  <a:srgbClr val="FF3C02"/>
                </a:solidFill>
              </a:rPr>
              <a:t>PRECAUTIONS FOR WORKERS IN THE</a:t>
            </a:r>
            <a:br>
              <a:rPr lang="en-US" sz="1800" b="1">
                <a:solidFill>
                  <a:srgbClr val="FF3C02"/>
                </a:solidFill>
              </a:rPr>
            </a:br>
            <a:r>
              <a:rPr lang="en-US" sz="1800" b="1">
                <a:solidFill>
                  <a:srgbClr val="FF3C02"/>
                </a:solidFill>
              </a:rPr>
              <a:t>TREATMENT OF RADIUM ORES</a:t>
            </a:r>
            <a:r>
              <a:rPr lang="en-US" sz="1600"/>
              <a:t/>
            </a:r>
            <a:br>
              <a:rPr lang="en-US" sz="1600"/>
            </a:br>
            <a:r>
              <a:rPr lang="en-US" sz="1600"/>
              <a:t/>
            </a:r>
            <a:br>
              <a:rPr lang="en-US" sz="1600"/>
            </a:br>
            <a:r>
              <a:rPr lang="en-US" sz="1400"/>
              <a:t>W. R. McClelland</a:t>
            </a:r>
            <a:endParaRPr lang="en-US"/>
          </a:p>
          <a:p>
            <a:endParaRPr lang="en-US"/>
          </a:p>
          <a:p>
            <a:pPr algn="just"/>
            <a:r>
              <a:rPr lang="en-US" sz="2300">
                <a:latin typeface="Times" pitchFamily="16" charset="0"/>
              </a:rPr>
              <a:t>Recent investigations in the field of radium poisoning have led to the conclusion that precautions are necessary even in the handling of substances of low radioactivity.</a:t>
            </a:r>
            <a:r>
              <a:rPr lang="en-US" sz="2000">
                <a:latin typeface="Times" pitchFamily="16" charset="0"/>
              </a:rPr>
              <a:t>  </a:t>
            </a:r>
            <a:r>
              <a:rPr lang="en-US" sz="2300" b="1">
                <a:solidFill>
                  <a:srgbClr val="FF1405"/>
                </a:solidFill>
                <a:latin typeface="Times" pitchFamily="16" charset="0"/>
              </a:rPr>
              <a:t>The ingestion of small amounts of radioactive dust</a:t>
            </a:r>
            <a:r>
              <a:rPr lang="en-US" sz="2300">
                <a:solidFill>
                  <a:srgbClr val="FF1405"/>
                </a:solidFill>
                <a:latin typeface="Times" pitchFamily="16" charset="0"/>
              </a:rPr>
              <a:t> </a:t>
            </a:r>
            <a:r>
              <a:rPr lang="en-US" sz="2300">
                <a:latin typeface="Times" pitchFamily="16" charset="0"/>
              </a:rPr>
              <a:t>or emanation</a:t>
            </a:r>
            <a:r>
              <a:rPr lang="en-US" sz="2300">
                <a:solidFill>
                  <a:srgbClr val="FF1405"/>
                </a:solidFill>
                <a:latin typeface="Times" pitchFamily="16" charset="0"/>
              </a:rPr>
              <a:t> </a:t>
            </a:r>
            <a:r>
              <a:rPr lang="en-US" sz="2300" b="1">
                <a:solidFill>
                  <a:srgbClr val="FF1405"/>
                </a:solidFill>
                <a:latin typeface="Times" pitchFamily="16" charset="0"/>
              </a:rPr>
              <a:t>over a long period of time may have serious consequences: lung cancer, bone necrosis and rapid anemia</a:t>
            </a:r>
            <a:r>
              <a:rPr lang="en-US" sz="2300">
                <a:solidFill>
                  <a:srgbClr val="FF1405"/>
                </a:solidFill>
                <a:latin typeface="Times" pitchFamily="16" charset="0"/>
              </a:rPr>
              <a:t> </a:t>
            </a:r>
            <a:r>
              <a:rPr lang="en-US" sz="2300">
                <a:latin typeface="Times" pitchFamily="16" charset="0"/>
              </a:rPr>
              <a:t>are possible diseases</a:t>
            </a:r>
            <a:r>
              <a:rPr lang="en-US" sz="2300">
                <a:solidFill>
                  <a:srgbClr val="A41D00"/>
                </a:solidFill>
                <a:latin typeface="Times" pitchFamily="16" charset="0"/>
              </a:rPr>
              <a:t> </a:t>
            </a:r>
            <a:r>
              <a:rPr lang="en-US" sz="2300">
                <a:latin typeface="Times" pitchFamily="16" charset="0"/>
              </a:rPr>
              <a:t>due to deposition of radioactive substances in the cell tissue or bone structure of the body</a:t>
            </a:r>
            <a:r>
              <a:rPr lang="en-US" sz="2300">
                <a:solidFill>
                  <a:srgbClr val="A41D00"/>
                </a:solidFill>
                <a:latin typeface="Times" pitchFamily="16" charset="0"/>
              </a:rPr>
              <a:t>.</a:t>
            </a:r>
            <a:r>
              <a:rPr lang="en-US" sz="2200">
                <a:solidFill>
                  <a:srgbClr val="A41D00"/>
                </a:solidFill>
                <a:latin typeface="Times" pitchFamily="16" charset="0"/>
              </a:rPr>
              <a:t> </a:t>
            </a:r>
            <a:endParaRPr lang="en-US" sz="2200">
              <a:solidFill>
                <a:srgbClr val="A41D00"/>
              </a:solidFill>
            </a:endParaRPr>
          </a:p>
        </p:txBody>
      </p:sp>
      <p:sp>
        <p:nvSpPr>
          <p:cNvPr id="518148" name="Text Box 4"/>
          <p:cNvSpPr txBox="1">
            <a:spLocks noChangeArrowheads="1"/>
          </p:cNvSpPr>
          <p:nvPr/>
        </p:nvSpPr>
        <p:spPr bwMode="auto">
          <a:xfrm>
            <a:off x="2438400" y="2819400"/>
            <a:ext cx="4572000" cy="639763"/>
          </a:xfrm>
          <a:prstGeom prst="rect">
            <a:avLst/>
          </a:prstGeom>
          <a:solidFill>
            <a:srgbClr val="FF00FF">
              <a:alpha val="32001"/>
            </a:srgbClr>
          </a:solidFill>
          <a:ln w="9525">
            <a:noFill/>
            <a:miter lim="800000"/>
            <a:headEnd/>
            <a:tailEnd/>
          </a:ln>
        </p:spPr>
        <p:txBody>
          <a:bodyPr>
            <a:spAutoFit/>
          </a:bodyPr>
          <a:lstStyle/>
          <a:p>
            <a:endParaRPr lang="en-US" sz="1200"/>
          </a:p>
          <a:p>
            <a:endParaRPr lang="en-US" sz="1200"/>
          </a:p>
          <a:p>
            <a:endParaRPr lang="en-US" sz="1200"/>
          </a:p>
        </p:txBody>
      </p:sp>
      <p:sp>
        <p:nvSpPr>
          <p:cNvPr id="518149" name="Text Box 5"/>
          <p:cNvSpPr txBox="1">
            <a:spLocks noChangeArrowheads="1"/>
          </p:cNvSpPr>
          <p:nvPr/>
        </p:nvSpPr>
        <p:spPr bwMode="auto">
          <a:xfrm>
            <a:off x="685800" y="5332413"/>
            <a:ext cx="8077200" cy="687387"/>
          </a:xfrm>
          <a:prstGeom prst="rect">
            <a:avLst/>
          </a:prstGeom>
          <a:solidFill>
            <a:srgbClr val="FF00FF">
              <a:alpha val="32001"/>
            </a:srgbClr>
          </a:solidFill>
          <a:ln w="9525">
            <a:noFill/>
            <a:miter lim="800000"/>
            <a:headEnd/>
            <a:tailEnd/>
          </a:ln>
        </p:spPr>
        <p:txBody>
          <a:bodyPr>
            <a:spAutoFit/>
          </a:bodyPr>
          <a:lstStyle/>
          <a:p>
            <a:endParaRPr lang="en-US" sz="1300"/>
          </a:p>
          <a:p>
            <a:endParaRPr lang="en-US" sz="1300"/>
          </a:p>
          <a:p>
            <a:endParaRPr lang="en-US" sz="1300"/>
          </a:p>
        </p:txBody>
      </p:sp>
      <p:sp>
        <p:nvSpPr>
          <p:cNvPr id="518150" name="Text Box 6"/>
          <p:cNvSpPr txBox="1">
            <a:spLocks noChangeArrowheads="1"/>
          </p:cNvSpPr>
          <p:nvPr/>
        </p:nvSpPr>
        <p:spPr bwMode="auto">
          <a:xfrm>
            <a:off x="4495800" y="4978400"/>
            <a:ext cx="4267200" cy="368300"/>
          </a:xfrm>
          <a:prstGeom prst="rect">
            <a:avLst/>
          </a:prstGeom>
          <a:solidFill>
            <a:srgbClr val="FF00FF">
              <a:alpha val="32001"/>
            </a:srgbClr>
          </a:solidFill>
          <a:ln w="9525">
            <a:noFill/>
            <a:miter lim="800000"/>
            <a:headEnd/>
            <a:tailEnd/>
          </a:ln>
        </p:spPr>
        <p:txBody>
          <a:bodyPr>
            <a:spAutoFit/>
          </a:bodyPr>
          <a:lstStyle/>
          <a:p>
            <a:endParaRPr lang="en-US" sz="600"/>
          </a:p>
          <a:p>
            <a:endParaRPr lang="en-US" sz="600"/>
          </a:p>
          <a:p>
            <a:endParaRPr lang="en-US" sz="600"/>
          </a:p>
        </p:txBody>
      </p:sp>
      <p:sp>
        <p:nvSpPr>
          <p:cNvPr id="518151" name="Text Box 7"/>
          <p:cNvSpPr txBox="1">
            <a:spLocks noChangeArrowheads="1"/>
          </p:cNvSpPr>
          <p:nvPr/>
        </p:nvSpPr>
        <p:spPr bwMode="auto">
          <a:xfrm>
            <a:off x="685800" y="6000750"/>
            <a:ext cx="914400" cy="368300"/>
          </a:xfrm>
          <a:prstGeom prst="rect">
            <a:avLst/>
          </a:prstGeom>
          <a:solidFill>
            <a:srgbClr val="FF00FF">
              <a:alpha val="32001"/>
            </a:srgbClr>
          </a:solidFill>
          <a:ln w="9525">
            <a:noFill/>
            <a:miter lim="800000"/>
            <a:headEnd/>
            <a:tailEnd/>
          </a:ln>
        </p:spPr>
        <p:txBody>
          <a:bodyPr>
            <a:spAutoFit/>
          </a:bodyPr>
          <a:lstStyle/>
          <a:p>
            <a:endParaRPr lang="en-US" sz="600"/>
          </a:p>
          <a:p>
            <a:endParaRPr lang="en-US" sz="600"/>
          </a:p>
          <a:p>
            <a:endParaRPr lang="en-US" sz="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4114800" y="1905000"/>
            <a:ext cx="914400" cy="990600"/>
          </a:xfrm>
        </p:spPr>
        <p:txBody>
          <a:bodyPr/>
          <a:lstStyle/>
          <a:p>
            <a:r>
              <a:rPr lang="en-US" sz="400"/>
              <a:t>Model of Uranium Atom</a:t>
            </a:r>
            <a:endParaRPr lang="en-US"/>
          </a:p>
        </p:txBody>
      </p:sp>
      <p:pic>
        <p:nvPicPr>
          <p:cNvPr id="489475" name="Picture 3" descr="atom horiz sm"/>
          <p:cNvPicPr>
            <a:picLocks noChangeAspect="1" noChangeArrowheads="1"/>
          </p:cNvPicPr>
          <p:nvPr/>
        </p:nvPicPr>
        <p:blipFill>
          <a:blip r:embed="rId3" cstate="print"/>
          <a:srcRect/>
          <a:stretch>
            <a:fillRect/>
          </a:stretch>
        </p:blipFill>
        <p:spPr bwMode="auto">
          <a:xfrm>
            <a:off x="228600" y="161925"/>
            <a:ext cx="8686800" cy="6532563"/>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01410" name="Picture 2" descr="images"/>
          <p:cNvPicPr>
            <a:picLocks noChangeAspect="1" noChangeArrowheads="1"/>
          </p:cNvPicPr>
          <p:nvPr/>
        </p:nvPicPr>
        <p:blipFill>
          <a:blip r:embed="rId3" cstate="print"/>
          <a:srcRect/>
          <a:stretch>
            <a:fillRect/>
          </a:stretch>
        </p:blipFill>
        <p:spPr bwMode="auto">
          <a:xfrm>
            <a:off x="2701925" y="914400"/>
            <a:ext cx="3733800" cy="4724400"/>
          </a:xfrm>
          <a:prstGeom prst="rect">
            <a:avLst/>
          </a:prstGeom>
          <a:noFill/>
        </p:spPr>
      </p:pic>
      <p:sp>
        <p:nvSpPr>
          <p:cNvPr id="401411" name="Text Box 3"/>
          <p:cNvSpPr txBox="1">
            <a:spLocks noChangeArrowheads="1"/>
          </p:cNvSpPr>
          <p:nvPr/>
        </p:nvSpPr>
        <p:spPr bwMode="auto">
          <a:xfrm>
            <a:off x="3040063" y="6019800"/>
            <a:ext cx="3132137" cy="457200"/>
          </a:xfrm>
          <a:prstGeom prst="rect">
            <a:avLst/>
          </a:prstGeom>
          <a:noFill/>
          <a:ln w="9525">
            <a:noFill/>
            <a:miter lim="800000"/>
            <a:headEnd/>
            <a:tailEnd/>
          </a:ln>
        </p:spPr>
        <p:txBody>
          <a:bodyPr wrap="none">
            <a:spAutoFit/>
          </a:bodyPr>
          <a:lstStyle/>
          <a:p>
            <a:r>
              <a:rPr lang="en-US">
                <a:solidFill>
                  <a:schemeClr val="bg1"/>
                </a:solidFill>
              </a:rPr>
              <a:t>Henri Becquerel 1896</a:t>
            </a:r>
            <a:endParaRPr lang="en-US"/>
          </a:p>
        </p:txBody>
      </p:sp>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4191000" y="3086100"/>
            <a:ext cx="762000" cy="685800"/>
          </a:xfrm>
        </p:spPr>
        <p:txBody>
          <a:bodyPr/>
          <a:lstStyle/>
          <a:p>
            <a:r>
              <a:rPr lang="en-US" sz="400"/>
              <a:t>Ball of Plutonium</a:t>
            </a:r>
            <a:endParaRPr lang="en-US"/>
          </a:p>
        </p:txBody>
      </p:sp>
      <p:sp>
        <p:nvSpPr>
          <p:cNvPr id="460803" name="Text Box 3"/>
          <p:cNvSpPr txBox="1">
            <a:spLocks noChangeArrowheads="1"/>
          </p:cNvSpPr>
          <p:nvPr/>
        </p:nvSpPr>
        <p:spPr bwMode="auto">
          <a:xfrm>
            <a:off x="3276600" y="6248400"/>
            <a:ext cx="2568575" cy="457200"/>
          </a:xfrm>
          <a:prstGeom prst="rect">
            <a:avLst/>
          </a:prstGeom>
          <a:noFill/>
          <a:ln w="9525">
            <a:noFill/>
            <a:miter lim="800000"/>
            <a:headEnd/>
            <a:tailEnd/>
          </a:ln>
        </p:spPr>
        <p:txBody>
          <a:bodyPr>
            <a:spAutoFit/>
          </a:bodyPr>
          <a:lstStyle/>
          <a:p>
            <a:pPr>
              <a:spcBef>
                <a:spcPct val="50000"/>
              </a:spcBef>
            </a:pPr>
            <a:r>
              <a:rPr lang="en-US">
                <a:solidFill>
                  <a:schemeClr val="bg1"/>
                </a:solidFill>
              </a:rPr>
              <a:t>Marie Curie 1898</a:t>
            </a:r>
            <a:endParaRPr lang="en-US"/>
          </a:p>
        </p:txBody>
      </p:sp>
      <p:pic>
        <p:nvPicPr>
          <p:cNvPr id="460805" name="Picture 5" descr="madane_curie_c_2"/>
          <p:cNvPicPr>
            <a:picLocks noChangeAspect="1" noChangeArrowheads="1"/>
          </p:cNvPicPr>
          <p:nvPr/>
        </p:nvPicPr>
        <p:blipFill>
          <a:blip r:embed="rId3" cstate="print"/>
          <a:srcRect/>
          <a:stretch>
            <a:fillRect/>
          </a:stretch>
        </p:blipFill>
        <p:spPr bwMode="auto">
          <a:xfrm>
            <a:off x="1905000" y="0"/>
            <a:ext cx="5246688" cy="6248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1905000" y="838200"/>
            <a:ext cx="7772400" cy="1143000"/>
          </a:xfrm>
        </p:spPr>
        <p:txBody>
          <a:bodyPr/>
          <a:lstStyle/>
          <a:p>
            <a:r>
              <a:rPr lang="en-US" sz="800"/>
              <a:t>Radium dial painters</a:t>
            </a:r>
          </a:p>
        </p:txBody>
      </p:sp>
      <p:pic>
        <p:nvPicPr>
          <p:cNvPr id="405507" name="Picture 3" descr="radium_dial_painters_sm"/>
          <p:cNvPicPr>
            <a:picLocks noChangeAspect="1" noChangeArrowheads="1"/>
          </p:cNvPicPr>
          <p:nvPr/>
        </p:nvPicPr>
        <p:blipFill>
          <a:blip r:embed="rId3" cstate="print"/>
          <a:srcRect/>
          <a:stretch>
            <a:fillRect/>
          </a:stretch>
        </p:blipFill>
        <p:spPr bwMode="auto">
          <a:xfrm>
            <a:off x="685800" y="152400"/>
            <a:ext cx="7543800" cy="5580063"/>
          </a:xfrm>
          <a:prstGeom prst="rect">
            <a:avLst/>
          </a:prstGeom>
          <a:noFill/>
        </p:spPr>
      </p:pic>
      <p:sp>
        <p:nvSpPr>
          <p:cNvPr id="405508" name="Text Box 4"/>
          <p:cNvSpPr txBox="1">
            <a:spLocks noChangeArrowheads="1"/>
          </p:cNvSpPr>
          <p:nvPr/>
        </p:nvSpPr>
        <p:spPr bwMode="auto">
          <a:xfrm>
            <a:off x="3733800" y="6324600"/>
            <a:ext cx="2057400" cy="457200"/>
          </a:xfrm>
          <a:prstGeom prst="rect">
            <a:avLst/>
          </a:prstGeom>
          <a:solidFill>
            <a:schemeClr val="tx1"/>
          </a:solidFill>
          <a:ln w="9525">
            <a:noFill/>
            <a:miter lim="800000"/>
            <a:headEnd/>
            <a:tailEnd/>
          </a:ln>
        </p:spPr>
        <p:txBody>
          <a:bodyPr>
            <a:spAutoFit/>
          </a:bodyPr>
          <a:lstStyle/>
          <a:p>
            <a:pPr>
              <a:spcBef>
                <a:spcPct val="50000"/>
              </a:spcBef>
            </a:pPr>
            <a:r>
              <a:rPr lang="en-US" i="1">
                <a:solidFill>
                  <a:schemeClr val="bg1"/>
                </a:solidFill>
              </a:rPr>
              <a:t>Radium-226 </a:t>
            </a:r>
            <a:endParaRPr lang="en-US">
              <a:solidFill>
                <a:schemeClr val="bg1"/>
              </a:solidFill>
            </a:endParaRPr>
          </a:p>
        </p:txBody>
      </p:sp>
      <p:sp>
        <p:nvSpPr>
          <p:cNvPr id="405509" name="Text Box 5"/>
          <p:cNvSpPr txBox="1">
            <a:spLocks noChangeArrowheads="1"/>
          </p:cNvSpPr>
          <p:nvPr/>
        </p:nvSpPr>
        <p:spPr bwMode="auto">
          <a:xfrm>
            <a:off x="3276600" y="5791200"/>
            <a:ext cx="2674938" cy="457200"/>
          </a:xfrm>
          <a:prstGeom prst="rect">
            <a:avLst/>
          </a:prstGeom>
          <a:noFill/>
          <a:ln w="9525">
            <a:noFill/>
            <a:miter lim="800000"/>
            <a:headEnd/>
            <a:tailEnd/>
          </a:ln>
        </p:spPr>
        <p:txBody>
          <a:bodyPr wrap="none">
            <a:spAutoFit/>
          </a:bodyPr>
          <a:lstStyle/>
          <a:p>
            <a:r>
              <a:rPr lang="en-US">
                <a:solidFill>
                  <a:schemeClr val="bg1"/>
                </a:solidFill>
              </a:rPr>
              <a:t>Dial Painters 1920</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07554" name="Picture 2" descr="litvinenko_bw"/>
          <p:cNvPicPr>
            <a:picLocks noChangeAspect="1" noChangeArrowheads="1"/>
          </p:cNvPicPr>
          <p:nvPr/>
        </p:nvPicPr>
        <p:blipFill>
          <a:blip r:embed="rId3" cstate="print"/>
          <a:srcRect/>
          <a:stretch>
            <a:fillRect/>
          </a:stretch>
        </p:blipFill>
        <p:spPr bwMode="auto">
          <a:xfrm>
            <a:off x="1981200" y="1190625"/>
            <a:ext cx="5029200" cy="3076575"/>
          </a:xfrm>
          <a:prstGeom prst="rect">
            <a:avLst/>
          </a:prstGeom>
          <a:noFill/>
        </p:spPr>
      </p:pic>
      <p:sp>
        <p:nvSpPr>
          <p:cNvPr id="407555" name="Text Box 3"/>
          <p:cNvSpPr txBox="1">
            <a:spLocks noChangeArrowheads="1"/>
          </p:cNvSpPr>
          <p:nvPr/>
        </p:nvSpPr>
        <p:spPr bwMode="auto">
          <a:xfrm>
            <a:off x="3429000" y="5257800"/>
            <a:ext cx="2209800" cy="457200"/>
          </a:xfrm>
          <a:prstGeom prst="rect">
            <a:avLst/>
          </a:prstGeom>
          <a:solidFill>
            <a:schemeClr val="tx1"/>
          </a:solidFill>
          <a:ln w="9525">
            <a:noFill/>
            <a:miter lim="800000"/>
            <a:headEnd/>
            <a:tailEnd/>
          </a:ln>
        </p:spPr>
        <p:txBody>
          <a:bodyPr>
            <a:spAutoFit/>
          </a:bodyPr>
          <a:lstStyle/>
          <a:p>
            <a:pPr>
              <a:spcBef>
                <a:spcPct val="50000"/>
              </a:spcBef>
            </a:pPr>
            <a:r>
              <a:rPr lang="en-US" i="1">
                <a:solidFill>
                  <a:schemeClr val="bg1"/>
                </a:solidFill>
              </a:rPr>
              <a:t>Polonium-210 </a:t>
            </a:r>
            <a:endParaRPr lang="en-US">
              <a:solidFill>
                <a:schemeClr val="bg1"/>
              </a:solidFill>
            </a:endParaRPr>
          </a:p>
        </p:txBody>
      </p:sp>
      <p:sp>
        <p:nvSpPr>
          <p:cNvPr id="407556" name="Text Box 4"/>
          <p:cNvSpPr txBox="1">
            <a:spLocks noChangeArrowheads="1"/>
          </p:cNvSpPr>
          <p:nvPr/>
        </p:nvSpPr>
        <p:spPr bwMode="auto">
          <a:xfrm>
            <a:off x="2590800" y="4572000"/>
            <a:ext cx="3776663" cy="457200"/>
          </a:xfrm>
          <a:prstGeom prst="rect">
            <a:avLst/>
          </a:prstGeom>
          <a:noFill/>
          <a:ln w="9525">
            <a:noFill/>
            <a:miter lim="800000"/>
            <a:headEnd/>
            <a:tailEnd/>
          </a:ln>
        </p:spPr>
        <p:txBody>
          <a:bodyPr wrap="none">
            <a:spAutoFit/>
          </a:bodyPr>
          <a:lstStyle/>
          <a:p>
            <a:r>
              <a:rPr lang="en-US">
                <a:solidFill>
                  <a:schemeClr val="bg1"/>
                </a:solidFill>
              </a:rPr>
              <a:t>Alexander Litvinenko 2006</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3581400" y="2362200"/>
            <a:ext cx="2133600" cy="457200"/>
          </a:xfrm>
          <a:prstGeom prst="rect">
            <a:avLst/>
          </a:prstGeom>
          <a:solidFill>
            <a:schemeClr val="tx1"/>
          </a:solidFill>
          <a:ln w="9525">
            <a:noFill/>
            <a:miter lim="800000"/>
            <a:headEnd/>
            <a:tailEnd/>
          </a:ln>
        </p:spPr>
        <p:txBody>
          <a:bodyPr>
            <a:spAutoFit/>
          </a:bodyPr>
          <a:lstStyle/>
          <a:p>
            <a:pPr>
              <a:spcBef>
                <a:spcPct val="50000"/>
              </a:spcBef>
            </a:pPr>
            <a:r>
              <a:rPr lang="en-US" i="1">
                <a:solidFill>
                  <a:schemeClr val="bg1"/>
                </a:solidFill>
              </a:rPr>
              <a:t>Polonium-210 </a:t>
            </a:r>
            <a:endParaRPr lang="en-US">
              <a:solidFill>
                <a:schemeClr val="bg1"/>
              </a:solidFill>
            </a:endParaRPr>
          </a:p>
        </p:txBody>
      </p:sp>
      <p:sp>
        <p:nvSpPr>
          <p:cNvPr id="479235" name="Text Box 3"/>
          <p:cNvSpPr txBox="1">
            <a:spLocks noChangeArrowheads="1"/>
          </p:cNvSpPr>
          <p:nvPr/>
        </p:nvSpPr>
        <p:spPr bwMode="auto">
          <a:xfrm>
            <a:off x="1905000" y="1066800"/>
            <a:ext cx="5638800" cy="457200"/>
          </a:xfrm>
          <a:prstGeom prst="rect">
            <a:avLst/>
          </a:prstGeom>
          <a:solidFill>
            <a:schemeClr val="accent2"/>
          </a:solidFill>
          <a:ln w="9525">
            <a:noFill/>
            <a:miter lim="800000"/>
            <a:headEnd/>
            <a:tailEnd/>
          </a:ln>
        </p:spPr>
        <p:txBody>
          <a:bodyPr>
            <a:spAutoFit/>
          </a:bodyPr>
          <a:lstStyle/>
          <a:p>
            <a:pPr>
              <a:spcBef>
                <a:spcPct val="50000"/>
              </a:spcBef>
            </a:pPr>
            <a:r>
              <a:rPr lang="en-US" i="1">
                <a:solidFill>
                  <a:srgbClr val="F4F00F"/>
                </a:solidFill>
              </a:rPr>
              <a:t>http://periodic.lanl.gov/elements/84.html</a:t>
            </a:r>
            <a:endParaRPr lang="en-US" i="1">
              <a:solidFill>
                <a:schemeClr val="bg1"/>
              </a:solidFill>
            </a:endParaRPr>
          </a:p>
        </p:txBody>
      </p:sp>
      <p:sp>
        <p:nvSpPr>
          <p:cNvPr id="479236" name="Rectangle 4"/>
          <p:cNvSpPr>
            <a:spLocks noChangeArrowheads="1"/>
          </p:cNvSpPr>
          <p:nvPr/>
        </p:nvSpPr>
        <p:spPr bwMode="auto">
          <a:xfrm>
            <a:off x="1376363" y="3289300"/>
            <a:ext cx="6316662" cy="2349500"/>
          </a:xfrm>
          <a:prstGeom prst="rect">
            <a:avLst/>
          </a:prstGeom>
          <a:noFill/>
          <a:ln w="9525">
            <a:noFill/>
            <a:miter lim="800000"/>
            <a:headEnd/>
            <a:tailEnd/>
          </a:ln>
        </p:spPr>
        <p:txBody>
          <a:bodyPr wrap="none">
            <a:spAutoFit/>
          </a:bodyPr>
          <a:lstStyle/>
          <a:p>
            <a:pPr algn="ctr"/>
            <a:r>
              <a:rPr lang="en-US" sz="3600">
                <a:solidFill>
                  <a:srgbClr val="FFFFFF"/>
                </a:solidFill>
                <a:latin typeface="Times" pitchFamily="16" charset="0"/>
              </a:rPr>
              <a:t>Weight by weight</a:t>
            </a:r>
          </a:p>
          <a:p>
            <a:pPr algn="ctr"/>
            <a:endParaRPr lang="en-US" sz="2000">
              <a:solidFill>
                <a:srgbClr val="FFFFFF"/>
              </a:solidFill>
              <a:latin typeface="Times" pitchFamily="16" charset="0"/>
            </a:endParaRPr>
          </a:p>
          <a:p>
            <a:pPr algn="ctr"/>
            <a:r>
              <a:rPr lang="en-US" sz="3600">
                <a:solidFill>
                  <a:srgbClr val="FFFFFF"/>
                </a:solidFill>
                <a:latin typeface="Times" pitchFamily="16" charset="0"/>
              </a:rPr>
              <a:t>it is about 250 </a:t>
            </a:r>
            <a:r>
              <a:rPr lang="en-US" sz="3600">
                <a:solidFill>
                  <a:srgbClr val="F4F00F"/>
                </a:solidFill>
                <a:latin typeface="Times" pitchFamily="16" charset="0"/>
              </a:rPr>
              <a:t>billion</a:t>
            </a:r>
            <a:r>
              <a:rPr lang="en-US" sz="3600">
                <a:solidFill>
                  <a:srgbClr val="FFFFFF"/>
                </a:solidFill>
                <a:latin typeface="Times" pitchFamily="16" charset="0"/>
              </a:rPr>
              <a:t> times</a:t>
            </a:r>
          </a:p>
          <a:p>
            <a:pPr algn="ctr"/>
            <a:endParaRPr lang="en-US" sz="2000">
              <a:solidFill>
                <a:srgbClr val="FFFFFF"/>
              </a:solidFill>
              <a:latin typeface="Times" pitchFamily="16" charset="0"/>
            </a:endParaRPr>
          </a:p>
          <a:p>
            <a:pPr algn="ctr"/>
            <a:r>
              <a:rPr lang="en-US" sz="3600">
                <a:solidFill>
                  <a:srgbClr val="FFFFFF"/>
                </a:solidFill>
                <a:latin typeface="Times" pitchFamily="16" charset="0"/>
              </a:rPr>
              <a:t>      as toxic as hydrogen </a:t>
            </a:r>
            <a:r>
              <a:rPr lang="en-US" altLang="ja-JP" sz="3600">
                <a:solidFill>
                  <a:srgbClr val="FFFFFF"/>
                </a:solidFill>
                <a:latin typeface="Times" pitchFamily="16" charset="0"/>
              </a:rPr>
              <a:t>cyanide</a:t>
            </a:r>
            <a:r>
              <a:rPr lang="en-US" sz="3600">
                <a:solidFill>
                  <a:srgbClr val="FFFFFF"/>
                </a:solidFill>
                <a:latin typeface="Times" pitchFamily="16" charset="0"/>
              </a:rPr>
              <a:t>.</a:t>
            </a:r>
            <a:r>
              <a:rPr lang="en-US" sz="1600">
                <a:solidFill>
                  <a:srgbClr val="FFFFFF"/>
                </a:solidFill>
                <a:latin typeface="Times" pitchFamily="16" charset="0"/>
              </a:rPr>
              <a:t> </a:t>
            </a:r>
          </a:p>
        </p:txBody>
      </p:sp>
      <p:sp>
        <p:nvSpPr>
          <p:cNvPr id="479237" name="Text Box 5"/>
          <p:cNvSpPr txBox="1">
            <a:spLocks noChangeArrowheads="1"/>
          </p:cNvSpPr>
          <p:nvPr/>
        </p:nvSpPr>
        <p:spPr bwMode="auto">
          <a:xfrm>
            <a:off x="685800" y="561975"/>
            <a:ext cx="7697788" cy="533400"/>
          </a:xfrm>
          <a:prstGeom prst="rect">
            <a:avLst/>
          </a:prstGeom>
          <a:noFill/>
          <a:ln w="9525">
            <a:noFill/>
            <a:miter lim="800000"/>
            <a:headEnd/>
            <a:tailEnd/>
          </a:ln>
        </p:spPr>
        <p:txBody>
          <a:bodyPr wrap="none">
            <a:spAutoFit/>
          </a:bodyPr>
          <a:lstStyle/>
          <a:p>
            <a:r>
              <a:rPr lang="en-US" sz="2900" b="1" i="1">
                <a:solidFill>
                  <a:srgbClr val="FFFF00"/>
                </a:solidFill>
                <a:latin typeface="Abadi MT Condensed Extra Bold" pitchFamily="16" charset="0"/>
              </a:rPr>
              <a:t>Los Alamos National Laboratory's Chemistry Division</a:t>
            </a:r>
            <a:endParaRPr lang="en-US" b="1">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3581400" y="2362200"/>
            <a:ext cx="2133600" cy="457200"/>
          </a:xfrm>
          <a:prstGeom prst="rect">
            <a:avLst/>
          </a:prstGeom>
          <a:solidFill>
            <a:schemeClr val="tx1"/>
          </a:solidFill>
          <a:ln w="9525">
            <a:noFill/>
            <a:miter lim="800000"/>
            <a:headEnd/>
            <a:tailEnd/>
          </a:ln>
        </p:spPr>
        <p:txBody>
          <a:bodyPr>
            <a:spAutoFit/>
          </a:bodyPr>
          <a:lstStyle/>
          <a:p>
            <a:pPr>
              <a:spcBef>
                <a:spcPct val="50000"/>
              </a:spcBef>
            </a:pPr>
            <a:r>
              <a:rPr lang="en-US" i="1">
                <a:solidFill>
                  <a:schemeClr val="bg1"/>
                </a:solidFill>
              </a:rPr>
              <a:t>Polonium-210 </a:t>
            </a:r>
            <a:endParaRPr lang="en-US">
              <a:solidFill>
                <a:schemeClr val="bg1"/>
              </a:solidFill>
            </a:endParaRPr>
          </a:p>
        </p:txBody>
      </p:sp>
      <p:sp>
        <p:nvSpPr>
          <p:cNvPr id="483331" name="Rectangle 3"/>
          <p:cNvSpPr>
            <a:spLocks noChangeArrowheads="1"/>
          </p:cNvSpPr>
          <p:nvPr/>
        </p:nvSpPr>
        <p:spPr bwMode="auto">
          <a:xfrm>
            <a:off x="1690688" y="3289300"/>
            <a:ext cx="5592762" cy="2349500"/>
          </a:xfrm>
          <a:prstGeom prst="rect">
            <a:avLst/>
          </a:prstGeom>
          <a:noFill/>
          <a:ln w="9525">
            <a:noFill/>
            <a:miter lim="800000"/>
            <a:headEnd/>
            <a:tailEnd/>
          </a:ln>
        </p:spPr>
        <p:txBody>
          <a:bodyPr wrap="none">
            <a:spAutoFit/>
          </a:bodyPr>
          <a:lstStyle/>
          <a:p>
            <a:pPr algn="ctr"/>
            <a:r>
              <a:rPr lang="en-US" sz="3600">
                <a:solidFill>
                  <a:srgbClr val="FFFFFF"/>
                </a:solidFill>
                <a:latin typeface="Times" pitchFamily="16" charset="0"/>
              </a:rPr>
              <a:t>… is  probably</a:t>
            </a:r>
            <a:r>
              <a:rPr lang="en-US" altLang="ja-JP" sz="3600">
                <a:solidFill>
                  <a:srgbClr val="FFFFFF"/>
                </a:solidFill>
                <a:latin typeface="Times" pitchFamily="16" charset="0"/>
              </a:rPr>
              <a:t> the cause of</a:t>
            </a:r>
            <a:endParaRPr lang="en-US" sz="3600">
              <a:solidFill>
                <a:srgbClr val="FFFFFF"/>
              </a:solidFill>
              <a:latin typeface="Times" pitchFamily="16" charset="0"/>
            </a:endParaRPr>
          </a:p>
          <a:p>
            <a:pPr algn="ctr"/>
            <a:endParaRPr lang="en-US" sz="2000">
              <a:solidFill>
                <a:srgbClr val="FFFFFF"/>
              </a:solidFill>
              <a:latin typeface="Times" pitchFamily="16" charset="0"/>
            </a:endParaRPr>
          </a:p>
          <a:p>
            <a:pPr algn="ctr"/>
            <a:r>
              <a:rPr lang="en-US" sz="3600">
                <a:solidFill>
                  <a:srgbClr val="FFFFFF"/>
                </a:solidFill>
                <a:latin typeface="Times" pitchFamily="16" charset="0"/>
              </a:rPr>
              <a:t>up to</a:t>
            </a:r>
            <a:r>
              <a:rPr lang="en-US" altLang="ja-JP" sz="3600">
                <a:solidFill>
                  <a:srgbClr val="FFFFFF"/>
                </a:solidFill>
                <a:latin typeface="Times" pitchFamily="16" charset="0"/>
              </a:rPr>
              <a:t> </a:t>
            </a:r>
            <a:r>
              <a:rPr lang="en-US" sz="3600">
                <a:solidFill>
                  <a:srgbClr val="FFFC02"/>
                </a:solidFill>
                <a:latin typeface="Times" pitchFamily="16" charset="0"/>
              </a:rPr>
              <a:t>90 percent</a:t>
            </a:r>
            <a:r>
              <a:rPr lang="en-US" sz="3600">
                <a:solidFill>
                  <a:srgbClr val="FFFFFF"/>
                </a:solidFill>
                <a:latin typeface="Times" pitchFamily="16" charset="0"/>
              </a:rPr>
              <a:t> of the deaths</a:t>
            </a:r>
          </a:p>
          <a:p>
            <a:pPr algn="ctr"/>
            <a:endParaRPr lang="en-US" sz="2000">
              <a:solidFill>
                <a:srgbClr val="FFFFFF"/>
              </a:solidFill>
              <a:latin typeface="Times" pitchFamily="16" charset="0"/>
            </a:endParaRPr>
          </a:p>
          <a:p>
            <a:pPr algn="ctr"/>
            <a:r>
              <a:rPr lang="en-US" sz="3600">
                <a:solidFill>
                  <a:srgbClr val="FFFFFF"/>
                </a:solidFill>
                <a:latin typeface="Times" pitchFamily="16" charset="0"/>
              </a:rPr>
              <a:t>      attribu</a:t>
            </a:r>
            <a:r>
              <a:rPr lang="en-US" altLang="ja-JP" sz="3600">
                <a:solidFill>
                  <a:srgbClr val="FFFFFF"/>
                </a:solidFill>
                <a:latin typeface="Times" pitchFamily="16" charset="0"/>
              </a:rPr>
              <a:t>ted to tobacco</a:t>
            </a:r>
            <a:r>
              <a:rPr lang="en-US" sz="3600">
                <a:solidFill>
                  <a:srgbClr val="FFFFFF"/>
                </a:solidFill>
                <a:latin typeface="Times" pitchFamily="16" charset="0"/>
              </a:rPr>
              <a:t>.</a:t>
            </a:r>
            <a:r>
              <a:rPr lang="en-US" sz="1600">
                <a:solidFill>
                  <a:srgbClr val="FFFFFF"/>
                </a:solidFill>
                <a:latin typeface="Times" pitchFamily="16" charset="0"/>
              </a:rPr>
              <a:t> </a:t>
            </a:r>
          </a:p>
        </p:txBody>
      </p:sp>
      <p:sp>
        <p:nvSpPr>
          <p:cNvPr id="483332" name="Text Box 4"/>
          <p:cNvSpPr txBox="1">
            <a:spLocks noChangeArrowheads="1"/>
          </p:cNvSpPr>
          <p:nvPr/>
        </p:nvSpPr>
        <p:spPr bwMode="auto">
          <a:xfrm>
            <a:off x="2224088" y="561975"/>
            <a:ext cx="4786312" cy="533400"/>
          </a:xfrm>
          <a:prstGeom prst="rect">
            <a:avLst/>
          </a:prstGeom>
          <a:noFill/>
          <a:ln w="9525">
            <a:noFill/>
            <a:miter lim="800000"/>
            <a:headEnd/>
            <a:tailEnd/>
          </a:ln>
        </p:spPr>
        <p:txBody>
          <a:bodyPr wrap="none">
            <a:spAutoFit/>
          </a:bodyPr>
          <a:lstStyle/>
          <a:p>
            <a:r>
              <a:rPr lang="en-US" sz="2900" b="1" i="1">
                <a:solidFill>
                  <a:srgbClr val="FFFF00"/>
                </a:solidFill>
                <a:latin typeface="Abadi MT Condensed Extra Bold" pitchFamily="16" charset="0"/>
              </a:rPr>
              <a:t>American Health Physics Society</a:t>
            </a:r>
            <a:endParaRPr lang="en-US" b="1">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nvPicPr>
        <p:blipFill>
          <a:blip r:embed="rId3" cstate="print"/>
          <a:srcRect/>
          <a:stretch>
            <a:fillRect/>
          </a:stretch>
        </p:blipFill>
        <p:spPr bwMode="auto">
          <a:xfrm>
            <a:off x="304800" y="457200"/>
            <a:ext cx="8610600" cy="5770563"/>
          </a:xfrm>
          <a:prstGeom prst="rect">
            <a:avLst/>
          </a:prstGeom>
          <a:noFill/>
        </p:spPr>
      </p:pic>
      <p:sp>
        <p:nvSpPr>
          <p:cNvPr id="411651" name="Text Box 3"/>
          <p:cNvSpPr txBox="1">
            <a:spLocks noChangeArrowheads="1"/>
          </p:cNvSpPr>
          <p:nvPr/>
        </p:nvSpPr>
        <p:spPr bwMode="auto">
          <a:xfrm>
            <a:off x="3378200" y="6248400"/>
            <a:ext cx="2336800" cy="457200"/>
          </a:xfrm>
          <a:prstGeom prst="rect">
            <a:avLst/>
          </a:prstGeom>
          <a:noFill/>
          <a:ln w="9525">
            <a:noFill/>
            <a:miter lim="800000"/>
            <a:headEnd/>
            <a:tailEnd/>
          </a:ln>
        </p:spPr>
        <p:txBody>
          <a:bodyPr wrap="none">
            <a:spAutoFit/>
          </a:bodyPr>
          <a:lstStyle/>
          <a:p>
            <a:r>
              <a:rPr lang="en-US">
                <a:solidFill>
                  <a:schemeClr val="bg1"/>
                </a:solidFill>
              </a:rPr>
              <a:t>Alpha Radiation</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3733800" y="3086100"/>
            <a:ext cx="457200" cy="685800"/>
          </a:xfrm>
        </p:spPr>
        <p:txBody>
          <a:bodyPr/>
          <a:lstStyle/>
          <a:p>
            <a:r>
              <a:rPr lang="en-US" sz="400"/>
              <a:t>Radon Progeny (chart</a:t>
            </a:r>
            <a:r>
              <a:rPr lang="en-US"/>
              <a:t>)</a:t>
            </a:r>
          </a:p>
        </p:txBody>
      </p:sp>
      <p:sp>
        <p:nvSpPr>
          <p:cNvPr id="417795" name="Rectangle 3"/>
          <p:cNvSpPr>
            <a:spLocks noChangeArrowheads="1"/>
          </p:cNvSpPr>
          <p:nvPr/>
        </p:nvSpPr>
        <p:spPr bwMode="auto">
          <a:xfrm>
            <a:off x="4305300" y="3086100"/>
            <a:ext cx="457200" cy="685800"/>
          </a:xfrm>
          <a:prstGeom prst="rect">
            <a:avLst/>
          </a:prstGeom>
          <a:noFill/>
          <a:ln w="9525">
            <a:noFill/>
            <a:miter lim="800000"/>
            <a:headEnd/>
            <a:tailEnd/>
          </a:ln>
        </p:spPr>
        <p:txBody>
          <a:bodyPr anchor="ctr"/>
          <a:lstStyle/>
          <a:p>
            <a:pPr algn="ctr" eaLnBrk="1" hangingPunct="1"/>
            <a:r>
              <a:rPr lang="en-US" sz="400">
                <a:solidFill>
                  <a:schemeClr val="tx2"/>
                </a:solidFill>
              </a:rPr>
              <a:t>Radon Progeny (chart</a:t>
            </a:r>
            <a:r>
              <a:rPr lang="en-US" sz="4400">
                <a:solidFill>
                  <a:schemeClr val="tx2"/>
                </a:solidFill>
              </a:rPr>
              <a:t>)</a:t>
            </a:r>
          </a:p>
        </p:txBody>
      </p:sp>
      <p:pic>
        <p:nvPicPr>
          <p:cNvPr id="417796" name="Picture 4" descr="radon_progeny"/>
          <p:cNvPicPr>
            <a:picLocks noChangeAspect="1" noChangeArrowheads="1"/>
          </p:cNvPicPr>
          <p:nvPr/>
        </p:nvPicPr>
        <p:blipFill>
          <a:blip r:embed="rId3" cstate="print"/>
          <a:srcRect/>
          <a:stretch>
            <a:fillRect/>
          </a:stretch>
        </p:blipFill>
        <p:spPr bwMode="auto">
          <a:xfrm>
            <a:off x="304800" y="266700"/>
            <a:ext cx="8458200" cy="6300788"/>
          </a:xfrm>
          <a:prstGeom prst="rect">
            <a:avLst/>
          </a:prstGeom>
          <a:noFill/>
        </p:spPr>
      </p:pic>
      <p:sp>
        <p:nvSpPr>
          <p:cNvPr id="417797" name="Text Box 5"/>
          <p:cNvSpPr txBox="1">
            <a:spLocks noChangeArrowheads="1"/>
          </p:cNvSpPr>
          <p:nvPr/>
        </p:nvSpPr>
        <p:spPr bwMode="auto">
          <a:xfrm>
            <a:off x="3086100" y="381000"/>
            <a:ext cx="3894138" cy="457200"/>
          </a:xfrm>
          <a:prstGeom prst="rect">
            <a:avLst/>
          </a:prstGeom>
          <a:noFill/>
          <a:ln w="9525">
            <a:noFill/>
            <a:miter lim="800000"/>
            <a:headEnd/>
            <a:tailEnd/>
          </a:ln>
        </p:spPr>
        <p:txBody>
          <a:bodyPr wrap="none">
            <a:spAutoFit/>
          </a:bodyPr>
          <a:lstStyle/>
          <a:p>
            <a:r>
              <a:rPr lang="en-US">
                <a:solidFill>
                  <a:schemeClr val="accent2"/>
                </a:solidFill>
              </a:rPr>
              <a:t>Although radon is a gas . . .</a:t>
            </a:r>
            <a:endParaRPr lang="en-US"/>
          </a:p>
        </p:txBody>
      </p:sp>
      <p:sp>
        <p:nvSpPr>
          <p:cNvPr id="417798" name="Text Box 6"/>
          <p:cNvSpPr txBox="1">
            <a:spLocks noChangeArrowheads="1"/>
          </p:cNvSpPr>
          <p:nvPr/>
        </p:nvSpPr>
        <p:spPr bwMode="auto">
          <a:xfrm>
            <a:off x="4705350" y="161925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417799" name="Text Box 7"/>
          <p:cNvSpPr txBox="1">
            <a:spLocks noChangeArrowheads="1"/>
          </p:cNvSpPr>
          <p:nvPr/>
        </p:nvSpPr>
        <p:spPr bwMode="auto">
          <a:xfrm>
            <a:off x="4670425" y="289560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417800" name="Text Box 8"/>
          <p:cNvSpPr txBox="1">
            <a:spLocks noChangeArrowheads="1"/>
          </p:cNvSpPr>
          <p:nvPr/>
        </p:nvSpPr>
        <p:spPr bwMode="auto">
          <a:xfrm>
            <a:off x="4727575" y="413385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417801" name="Text Box 9"/>
          <p:cNvSpPr txBox="1">
            <a:spLocks noChangeArrowheads="1"/>
          </p:cNvSpPr>
          <p:nvPr/>
        </p:nvSpPr>
        <p:spPr bwMode="auto">
          <a:xfrm>
            <a:off x="4478338" y="5045075"/>
            <a:ext cx="4454525" cy="822325"/>
          </a:xfrm>
          <a:prstGeom prst="rect">
            <a:avLst/>
          </a:prstGeom>
          <a:noFill/>
          <a:ln w="9525">
            <a:noFill/>
            <a:miter lim="800000"/>
            <a:headEnd/>
            <a:tailEnd/>
          </a:ln>
        </p:spPr>
        <p:txBody>
          <a:bodyPr wrap="none">
            <a:spAutoFit/>
          </a:bodyPr>
          <a:lstStyle/>
          <a:p>
            <a:pPr algn="r"/>
            <a:r>
              <a:rPr lang="en-US">
                <a:solidFill>
                  <a:srgbClr val="D52701"/>
                </a:solidFill>
              </a:rPr>
              <a:t>. . . in fact 85% of the lung dose</a:t>
            </a:r>
          </a:p>
          <a:p>
            <a:pPr algn="r"/>
            <a:r>
              <a:rPr lang="en-US">
                <a:solidFill>
                  <a:srgbClr val="D52701"/>
                </a:solidFill>
              </a:rPr>
              <a:t>is from alpha-emitting polonium</a:t>
            </a:r>
          </a:p>
        </p:txBody>
      </p:sp>
      <p:sp>
        <p:nvSpPr>
          <p:cNvPr id="417802" name="Text Box 10"/>
          <p:cNvSpPr txBox="1">
            <a:spLocks noChangeArrowheads="1"/>
          </p:cNvSpPr>
          <p:nvPr/>
        </p:nvSpPr>
        <p:spPr bwMode="auto">
          <a:xfrm>
            <a:off x="1333500" y="1066800"/>
            <a:ext cx="4132263" cy="822325"/>
          </a:xfrm>
          <a:prstGeom prst="rect">
            <a:avLst/>
          </a:prstGeom>
          <a:noFill/>
          <a:ln w="9525">
            <a:noFill/>
            <a:miter lim="800000"/>
            <a:headEnd/>
            <a:tailEnd/>
          </a:ln>
        </p:spPr>
        <p:txBody>
          <a:bodyPr wrap="none">
            <a:spAutoFit/>
          </a:bodyPr>
          <a:lstStyle/>
          <a:p>
            <a:r>
              <a:rPr lang="en-US">
                <a:solidFill>
                  <a:schemeClr val="accent2"/>
                </a:solidFill>
              </a:rPr>
              <a:t>its byproducts are solids and </a:t>
            </a:r>
          </a:p>
          <a:p>
            <a:r>
              <a:rPr lang="en-US">
                <a:solidFill>
                  <a:schemeClr val="accent2"/>
                </a:solidFill>
              </a:rPr>
              <a:t>lodge in the lungs . . .</a:t>
            </a:r>
          </a:p>
        </p:txBody>
      </p:sp>
      <p:sp>
        <p:nvSpPr>
          <p:cNvPr id="417803" name="Text Box 11"/>
          <p:cNvSpPr txBox="1">
            <a:spLocks noChangeArrowheads="1"/>
          </p:cNvSpPr>
          <p:nvPr/>
        </p:nvSpPr>
        <p:spPr bwMode="auto">
          <a:xfrm>
            <a:off x="7337425" y="342900"/>
            <a:ext cx="1235075" cy="457200"/>
          </a:xfrm>
          <a:prstGeom prst="rect">
            <a:avLst/>
          </a:prstGeom>
          <a:solidFill>
            <a:srgbClr val="FFFF00">
              <a:alpha val="32001"/>
            </a:srgbClr>
          </a:solidFill>
          <a:ln w="9525">
            <a:noFill/>
            <a:miter lim="800000"/>
            <a:headEnd/>
            <a:tailEnd/>
          </a:ln>
        </p:spPr>
        <p:txBody>
          <a:bodyPr>
            <a:spAutoFit/>
          </a:bodyPr>
          <a:lstStyle/>
          <a:p>
            <a:endParaRPr lang="de-DE"/>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46466" name="Rectangle 2"/>
          <p:cNvSpPr>
            <a:spLocks noGrp="1" noChangeArrowheads="1"/>
          </p:cNvSpPr>
          <p:nvPr>
            <p:ph type="ctrTitle"/>
          </p:nvPr>
        </p:nvSpPr>
        <p:spPr>
          <a:xfrm>
            <a:off x="1828800" y="2133600"/>
            <a:ext cx="5410200" cy="1143000"/>
          </a:xfrm>
        </p:spPr>
        <p:txBody>
          <a:bodyPr/>
          <a:lstStyle/>
          <a:p>
            <a:r>
              <a:rPr lang="en-US"/>
              <a:t>Uranium</a:t>
            </a:r>
            <a:br>
              <a:rPr lang="en-US"/>
            </a:br>
            <a:r>
              <a:rPr lang="en-US"/>
              <a:t>and its Legacy</a:t>
            </a:r>
          </a:p>
        </p:txBody>
      </p:sp>
      <p:sp>
        <p:nvSpPr>
          <p:cNvPr id="446471" name="Text Box 7"/>
          <p:cNvSpPr txBox="1">
            <a:spLocks noChangeArrowheads="1"/>
          </p:cNvSpPr>
          <p:nvPr/>
        </p:nvSpPr>
        <p:spPr bwMode="auto">
          <a:xfrm>
            <a:off x="7118350" y="6034088"/>
            <a:ext cx="1568450" cy="366712"/>
          </a:xfrm>
          <a:prstGeom prst="rect">
            <a:avLst/>
          </a:prstGeom>
          <a:noFill/>
          <a:ln w="9525">
            <a:noFill/>
            <a:miter lim="800000"/>
            <a:headEnd/>
            <a:tailEnd/>
          </a:ln>
        </p:spPr>
        <p:txBody>
          <a:bodyPr wrap="none">
            <a:spAutoFit/>
          </a:bodyPr>
          <a:lstStyle/>
          <a:p>
            <a:pPr algn="ctr"/>
            <a:r>
              <a:rPr lang="en-US" sz="1800"/>
              <a:t>www.ccnr.org</a:t>
            </a:r>
            <a:endParaRPr lang="en-US" i="1"/>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spect="1" noChangeArrowheads="1"/>
          </p:cNvPicPr>
          <p:nvPr/>
        </p:nvPicPr>
        <p:blipFill>
          <a:blip r:embed="rId3" cstate="print"/>
          <a:srcRect/>
          <a:stretch>
            <a:fillRect/>
          </a:stretch>
        </p:blipFill>
        <p:spPr bwMode="auto">
          <a:xfrm>
            <a:off x="381000" y="220663"/>
            <a:ext cx="8458200" cy="5913437"/>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4114800" y="1905000"/>
            <a:ext cx="914400" cy="990600"/>
          </a:xfrm>
        </p:spPr>
        <p:txBody>
          <a:bodyPr/>
          <a:lstStyle/>
          <a:p>
            <a:r>
              <a:rPr lang="en-US" sz="400"/>
              <a:t>Model of Uranium Atom</a:t>
            </a:r>
            <a:endParaRPr lang="en-US"/>
          </a:p>
        </p:txBody>
      </p:sp>
      <p:pic>
        <p:nvPicPr>
          <p:cNvPr id="505859" name="Picture 3" descr="atom horiz sm"/>
          <p:cNvPicPr>
            <a:picLocks noChangeAspect="1" noChangeArrowheads="1"/>
          </p:cNvPicPr>
          <p:nvPr/>
        </p:nvPicPr>
        <p:blipFill>
          <a:blip r:embed="rId3" cstate="print"/>
          <a:srcRect/>
          <a:stretch>
            <a:fillRect/>
          </a:stretch>
        </p:blipFill>
        <p:spPr bwMode="auto">
          <a:xfrm>
            <a:off x="228600" y="161925"/>
            <a:ext cx="8686800" cy="6532563"/>
          </a:xfrm>
          <a:prstGeom prst="rect">
            <a:avLst/>
          </a:prstGeom>
          <a:noFill/>
        </p:spPr>
      </p:pic>
      <p:sp>
        <p:nvSpPr>
          <p:cNvPr id="505860" name="Text Box 4"/>
          <p:cNvSpPr txBox="1">
            <a:spLocks noChangeArrowheads="1"/>
          </p:cNvSpPr>
          <p:nvPr/>
        </p:nvSpPr>
        <p:spPr bwMode="auto">
          <a:xfrm>
            <a:off x="1311275" y="6324600"/>
            <a:ext cx="6156325" cy="396875"/>
          </a:xfrm>
          <a:prstGeom prst="rect">
            <a:avLst/>
          </a:prstGeom>
          <a:noFill/>
          <a:ln w="9525">
            <a:noFill/>
            <a:miter lim="800000"/>
            <a:headEnd/>
            <a:tailEnd/>
          </a:ln>
        </p:spPr>
        <p:txBody>
          <a:bodyPr wrap="none">
            <a:spAutoFit/>
          </a:bodyPr>
          <a:lstStyle/>
          <a:p>
            <a:r>
              <a:rPr lang="en-US" sz="2000">
                <a:solidFill>
                  <a:schemeClr val="bg1"/>
                </a:solidFill>
              </a:rPr>
              <a:t>Uranium is the key element for all nuclear technology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4229100" y="3086100"/>
            <a:ext cx="685800" cy="685800"/>
          </a:xfrm>
        </p:spPr>
        <p:txBody>
          <a:bodyPr/>
          <a:lstStyle/>
          <a:p>
            <a:r>
              <a:rPr lang="en-US" sz="400"/>
              <a:t>Key Lake Mine</a:t>
            </a:r>
            <a:endParaRPr lang="en-US"/>
          </a:p>
        </p:txBody>
      </p:sp>
      <p:pic>
        <p:nvPicPr>
          <p:cNvPr id="415747" name="Picture 3"/>
          <p:cNvPicPr>
            <a:picLocks noChangeAspect="1" noChangeArrowheads="1"/>
          </p:cNvPicPr>
          <p:nvPr/>
        </p:nvPicPr>
        <p:blipFill>
          <a:blip r:embed="rId3" cstate="print"/>
          <a:srcRect/>
          <a:stretch>
            <a:fillRect/>
          </a:stretch>
        </p:blipFill>
        <p:spPr bwMode="auto">
          <a:xfrm>
            <a:off x="76200" y="157163"/>
            <a:ext cx="9144000" cy="624363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4114800" y="3086100"/>
            <a:ext cx="914400" cy="685800"/>
          </a:xfrm>
        </p:spPr>
        <p:txBody>
          <a:bodyPr/>
          <a:lstStyle/>
          <a:p>
            <a:r>
              <a:rPr lang="en-US" sz="400"/>
              <a:t>Uranium Mill</a:t>
            </a:r>
            <a:endParaRPr lang="en-US"/>
          </a:p>
        </p:txBody>
      </p:sp>
      <p:pic>
        <p:nvPicPr>
          <p:cNvPr id="438275" name="Picture 3"/>
          <p:cNvPicPr>
            <a:picLocks noChangeAspect="1" noChangeArrowheads="1"/>
          </p:cNvPicPr>
          <p:nvPr/>
        </p:nvPicPr>
        <p:blipFill>
          <a:blip r:embed="rId3" cstate="print"/>
          <a:srcRect/>
          <a:stretch>
            <a:fillRect/>
          </a:stretch>
        </p:blipFill>
        <p:spPr bwMode="auto">
          <a:xfrm>
            <a:off x="152400" y="190500"/>
            <a:ext cx="8991600" cy="63658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4114800" y="3086100"/>
            <a:ext cx="914400" cy="685800"/>
          </a:xfrm>
        </p:spPr>
        <p:txBody>
          <a:bodyPr/>
          <a:lstStyle/>
          <a:p>
            <a:r>
              <a:rPr lang="en-US" sz="400"/>
              <a:t>Uranium Mill</a:t>
            </a:r>
            <a:endParaRPr lang="en-US"/>
          </a:p>
        </p:txBody>
      </p:sp>
      <p:pic>
        <p:nvPicPr>
          <p:cNvPr id="440323" name="Picture 3"/>
          <p:cNvPicPr>
            <a:picLocks noChangeAspect="1" noChangeArrowheads="1"/>
          </p:cNvPicPr>
          <p:nvPr/>
        </p:nvPicPr>
        <p:blipFill>
          <a:blip r:embed="rId3" cstate="print"/>
          <a:srcRect/>
          <a:stretch>
            <a:fillRect/>
          </a:stretch>
        </p:blipFill>
        <p:spPr bwMode="auto">
          <a:xfrm>
            <a:off x="152400" y="190500"/>
            <a:ext cx="8991600" cy="63658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ChangeAspect="1" noChangeArrowheads="1"/>
          </p:cNvPicPr>
          <p:nvPr/>
        </p:nvPicPr>
        <p:blipFill>
          <a:blip r:embed="rId3" cstate="print"/>
          <a:srcRect/>
          <a:stretch>
            <a:fillRect/>
          </a:stretch>
        </p:blipFill>
        <p:spPr bwMode="auto">
          <a:xfrm>
            <a:off x="152400" y="228600"/>
            <a:ext cx="8991600" cy="61706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207963" y="4838700"/>
            <a:ext cx="3068637" cy="1155700"/>
          </a:xfrm>
          <a:prstGeom prst="rect">
            <a:avLst/>
          </a:prstGeom>
          <a:noFill/>
          <a:ln w="9525">
            <a:noFill/>
            <a:miter lim="800000"/>
            <a:headEnd/>
            <a:tailEnd/>
          </a:ln>
        </p:spPr>
        <p:txBody>
          <a:bodyPr wrap="none" lIns="0" tIns="0" rIns="0" bIns="0">
            <a:spAutoFit/>
          </a:bodyPr>
          <a:lstStyle/>
          <a:p>
            <a:pPr defTabSz="828675" eaLnBrk="1">
              <a:lnSpc>
                <a:spcPct val="95000"/>
              </a:lnSpc>
              <a:buClr>
                <a:srgbClr val="000000"/>
              </a:buClr>
              <a:buSzPct val="45000"/>
              <a:buFont typeface="StarSymbol" pitchFamily="2"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000">
                <a:solidFill>
                  <a:schemeClr val="tx2"/>
                </a:solidFill>
                <a:latin typeface="Times New Roman" pitchFamily="16" charset="0"/>
              </a:rPr>
              <a:t>Tailings disposal in </a:t>
            </a:r>
          </a:p>
          <a:p>
            <a:pPr defTabSz="828675" eaLnBrk="1">
              <a:lnSpc>
                <a:spcPct val="95000"/>
              </a:lnSpc>
              <a:buClr>
                <a:srgbClr val="000000"/>
              </a:buClr>
              <a:buSzPct val="45000"/>
              <a:buFont typeface="StarSymbol" pitchFamily="2"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000">
                <a:solidFill>
                  <a:schemeClr val="tx2"/>
                </a:solidFill>
                <a:latin typeface="Times New Roman" pitchFamily="16" charset="0"/>
              </a:rPr>
              <a:t>JEB open pit, McClean Lake, </a:t>
            </a:r>
          </a:p>
          <a:p>
            <a:pPr defTabSz="828675" eaLnBrk="1">
              <a:lnSpc>
                <a:spcPct val="95000"/>
              </a:lnSpc>
              <a:buClr>
                <a:srgbClr val="000000"/>
              </a:buClr>
              <a:buSzPct val="45000"/>
              <a:buFont typeface="StarSymbol" pitchFamily="2"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000">
                <a:solidFill>
                  <a:schemeClr val="tx2"/>
                </a:solidFill>
                <a:latin typeface="Times New Roman" pitchFamily="16" charset="0"/>
              </a:rPr>
              <a:t>Saskatchewan, Canada </a:t>
            </a:r>
          </a:p>
          <a:p>
            <a:pPr defTabSz="828675" eaLnBrk="1">
              <a:lnSpc>
                <a:spcPct val="95000"/>
              </a:lnSpc>
              <a:buClr>
                <a:srgbClr val="000000"/>
              </a:buClr>
              <a:buSzPct val="45000"/>
              <a:buFont typeface="StarSymbol" pitchFamily="2"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GB" sz="2000">
                <a:solidFill>
                  <a:schemeClr val="tx2"/>
                </a:solidFill>
                <a:latin typeface="Times New Roman" pitchFamily="16" charset="0"/>
              </a:rPr>
              <a:t>(Areva NC)</a:t>
            </a:r>
          </a:p>
        </p:txBody>
      </p:sp>
      <p:pic>
        <p:nvPicPr>
          <p:cNvPr id="436227" name="Picture 3" descr="jeb_tmf"/>
          <p:cNvPicPr>
            <a:picLocks noChangeAspect="1" noChangeArrowheads="1"/>
          </p:cNvPicPr>
          <p:nvPr/>
        </p:nvPicPr>
        <p:blipFill>
          <a:blip r:embed="rId3" cstate="print"/>
          <a:srcRect/>
          <a:stretch>
            <a:fillRect/>
          </a:stretch>
        </p:blipFill>
        <p:spPr bwMode="auto">
          <a:xfrm>
            <a:off x="0" y="0"/>
            <a:ext cx="9144000" cy="3822700"/>
          </a:xfrm>
          <a:prstGeom prst="rect">
            <a:avLst/>
          </a:prstGeom>
          <a:noFill/>
        </p:spPr>
      </p:pic>
      <p:pic>
        <p:nvPicPr>
          <p:cNvPr id="436228" name="Picture 4" descr="tmf_hydraulic"/>
          <p:cNvPicPr>
            <a:picLocks noChangeAspect="1" noChangeArrowheads="1"/>
          </p:cNvPicPr>
          <p:nvPr/>
        </p:nvPicPr>
        <p:blipFill>
          <a:blip r:embed="rId4" cstate="print"/>
          <a:srcRect/>
          <a:stretch>
            <a:fillRect/>
          </a:stretch>
        </p:blipFill>
        <p:spPr bwMode="auto">
          <a:xfrm>
            <a:off x="3386138" y="3802063"/>
            <a:ext cx="5757862" cy="3049587"/>
          </a:xfrm>
          <a:prstGeom prst="rect">
            <a:avLst/>
          </a:prstGeom>
          <a:noFill/>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152900" y="3009900"/>
            <a:ext cx="838200" cy="838200"/>
          </a:xfrm>
        </p:spPr>
        <p:txBody>
          <a:bodyPr/>
          <a:lstStyle/>
          <a:p>
            <a:r>
              <a:rPr lang="en-US" sz="400"/>
              <a:t>Uranium Decay Chain</a:t>
            </a:r>
            <a:endParaRPr lang="en-US"/>
          </a:p>
        </p:txBody>
      </p:sp>
      <p:pic>
        <p:nvPicPr>
          <p:cNvPr id="421891" name="Picture 3" descr="U-238_decay_chain"/>
          <p:cNvPicPr>
            <a:picLocks noChangeAspect="1" noChangeArrowheads="1"/>
          </p:cNvPicPr>
          <p:nvPr/>
        </p:nvPicPr>
        <p:blipFill>
          <a:blip r:embed="rId3" cstate="print"/>
          <a:srcRect/>
          <a:stretch>
            <a:fillRect/>
          </a:stretch>
        </p:blipFill>
        <p:spPr bwMode="auto">
          <a:xfrm>
            <a:off x="1447800" y="201613"/>
            <a:ext cx="6470650" cy="6656387"/>
          </a:xfrm>
          <a:prstGeom prst="rect">
            <a:avLst/>
          </a:prstGeom>
          <a:noFill/>
        </p:spPr>
      </p:pic>
      <p:sp>
        <p:nvSpPr>
          <p:cNvPr id="421892" name="Text Box 4"/>
          <p:cNvSpPr txBox="1">
            <a:spLocks noChangeArrowheads="1"/>
          </p:cNvSpPr>
          <p:nvPr/>
        </p:nvSpPr>
        <p:spPr bwMode="auto">
          <a:xfrm>
            <a:off x="1752600" y="1066800"/>
            <a:ext cx="1009650" cy="244475"/>
          </a:xfrm>
          <a:prstGeom prst="rect">
            <a:avLst/>
          </a:prstGeom>
          <a:solidFill>
            <a:srgbClr val="FF00FF">
              <a:alpha val="32001"/>
            </a:srgbClr>
          </a:solidFill>
          <a:ln w="9525">
            <a:noFill/>
            <a:miter lim="800000"/>
            <a:headEnd/>
            <a:tailEnd/>
          </a:ln>
        </p:spPr>
        <p:txBody>
          <a:bodyPr>
            <a:spAutoFit/>
          </a:bodyPr>
          <a:lstStyle/>
          <a:p>
            <a:r>
              <a:rPr lang="en-US" sz="1000"/>
              <a:t>.</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152900" y="3009900"/>
            <a:ext cx="838200" cy="838200"/>
          </a:xfrm>
        </p:spPr>
        <p:txBody>
          <a:bodyPr/>
          <a:lstStyle/>
          <a:p>
            <a:r>
              <a:rPr lang="en-US" sz="400"/>
              <a:t>Uranium Decay Chain</a:t>
            </a:r>
            <a:endParaRPr lang="en-US"/>
          </a:p>
        </p:txBody>
      </p:sp>
      <p:pic>
        <p:nvPicPr>
          <p:cNvPr id="434179" name="Picture 3" descr="U-238_decay_chain"/>
          <p:cNvPicPr>
            <a:picLocks noChangeAspect="1" noChangeArrowheads="1"/>
          </p:cNvPicPr>
          <p:nvPr/>
        </p:nvPicPr>
        <p:blipFill>
          <a:blip r:embed="rId3" cstate="print"/>
          <a:srcRect/>
          <a:stretch>
            <a:fillRect/>
          </a:stretch>
        </p:blipFill>
        <p:spPr bwMode="auto">
          <a:xfrm>
            <a:off x="1447800" y="201613"/>
            <a:ext cx="6470650" cy="6656387"/>
          </a:xfrm>
          <a:prstGeom prst="rect">
            <a:avLst/>
          </a:prstGeom>
          <a:noFill/>
        </p:spPr>
      </p:pic>
      <p:sp>
        <p:nvSpPr>
          <p:cNvPr id="434180" name="Text Box 4"/>
          <p:cNvSpPr txBox="1">
            <a:spLocks noChangeArrowheads="1"/>
          </p:cNvSpPr>
          <p:nvPr/>
        </p:nvSpPr>
        <p:spPr bwMode="auto">
          <a:xfrm>
            <a:off x="2994025" y="2590800"/>
            <a:ext cx="3352800" cy="168275"/>
          </a:xfrm>
          <a:prstGeom prst="rect">
            <a:avLst/>
          </a:prstGeom>
          <a:solidFill>
            <a:srgbClr val="FF0000"/>
          </a:solidFill>
          <a:ln w="9525">
            <a:noFill/>
            <a:miter lim="800000"/>
            <a:headEnd/>
            <a:tailEnd/>
          </a:ln>
        </p:spPr>
        <p:txBody>
          <a:bodyPr>
            <a:spAutoFit/>
          </a:bodyPr>
          <a:lstStyle/>
          <a:p>
            <a:r>
              <a:rPr lang="en-US" sz="500"/>
              <a:t>.</a:t>
            </a:r>
            <a:endParaRPr lang="en-US"/>
          </a:p>
        </p:txBody>
      </p:sp>
      <p:sp>
        <p:nvSpPr>
          <p:cNvPr id="434181" name="Text Box 5"/>
          <p:cNvSpPr txBox="1">
            <a:spLocks noChangeArrowheads="1"/>
          </p:cNvSpPr>
          <p:nvPr/>
        </p:nvSpPr>
        <p:spPr bwMode="auto">
          <a:xfrm>
            <a:off x="1752600" y="2574925"/>
            <a:ext cx="1009650" cy="244475"/>
          </a:xfrm>
          <a:prstGeom prst="rect">
            <a:avLst/>
          </a:prstGeom>
          <a:solidFill>
            <a:srgbClr val="FF00FF">
              <a:alpha val="32001"/>
            </a:srgbClr>
          </a:solidFill>
          <a:ln w="9525">
            <a:noFill/>
            <a:miter lim="800000"/>
            <a:headEnd/>
            <a:tailEnd/>
          </a:ln>
        </p:spPr>
        <p:txBody>
          <a:bodyPr>
            <a:spAutoFit/>
          </a:bodyPr>
          <a:lstStyle/>
          <a:p>
            <a:r>
              <a:rPr lang="en-US" sz="1000"/>
              <a:t>.</a:t>
            </a:r>
            <a:endParaRPr lang="en-US"/>
          </a:p>
        </p:txBody>
      </p:sp>
      <p:sp>
        <p:nvSpPr>
          <p:cNvPr id="434182" name="Text Box 6"/>
          <p:cNvSpPr txBox="1">
            <a:spLocks noChangeArrowheads="1"/>
          </p:cNvSpPr>
          <p:nvPr/>
        </p:nvSpPr>
        <p:spPr bwMode="auto">
          <a:xfrm>
            <a:off x="1546225" y="228600"/>
            <a:ext cx="6378575" cy="2374900"/>
          </a:xfrm>
          <a:prstGeom prst="rect">
            <a:avLst/>
          </a:prstGeom>
          <a:solidFill>
            <a:srgbClr val="F6F6F6"/>
          </a:solidFill>
          <a:ln w="9525">
            <a:noFill/>
            <a:miter lim="800000"/>
            <a:headEnd/>
            <a:tailEnd/>
          </a:ln>
        </p:spPr>
        <p:txBody>
          <a:bodyPr>
            <a:spAutoFit/>
          </a:bodyPr>
          <a:lstStyle/>
          <a:p>
            <a:pPr>
              <a:spcBef>
                <a:spcPct val="50000"/>
              </a:spcBef>
            </a:pPr>
            <a:endParaRPr lang="en-US">
              <a:solidFill>
                <a:schemeClr val="bg1"/>
              </a:solidFill>
            </a:endParaRPr>
          </a:p>
          <a:p>
            <a:pPr>
              <a:spcBef>
                <a:spcPct val="50000"/>
              </a:spcBef>
            </a:pPr>
            <a:endParaRPr lang="en-US">
              <a:solidFill>
                <a:schemeClr val="bg1"/>
              </a:solidFill>
            </a:endParaRPr>
          </a:p>
          <a:p>
            <a:pPr>
              <a:spcBef>
                <a:spcPct val="50000"/>
              </a:spcBef>
            </a:pPr>
            <a:endParaRPr lang="en-US">
              <a:solidFill>
                <a:schemeClr val="bg1"/>
              </a:solidFill>
            </a:endParaRPr>
          </a:p>
          <a:p>
            <a:pPr>
              <a:spcBef>
                <a:spcPct val="50000"/>
              </a:spcBef>
            </a:pPr>
            <a:r>
              <a:rPr lang="en-US">
                <a:solidFill>
                  <a:schemeClr val="bg1"/>
                </a:solidFill>
              </a:rPr>
              <a:t>.</a:t>
            </a:r>
          </a:p>
          <a:p>
            <a:pPr>
              <a:spcBef>
                <a:spcPct val="50000"/>
              </a:spcBef>
            </a:pPr>
            <a:r>
              <a:rPr lang="en-US" sz="1200">
                <a:solidFill>
                  <a:schemeClr val="bg1"/>
                </a:solidFill>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cstate="print"/>
          <a:srcRect/>
          <a:stretch>
            <a:fillRect/>
          </a:stretch>
        </p:blipFill>
        <p:spPr bwMode="auto">
          <a:xfrm>
            <a:off x="1295400" y="550863"/>
            <a:ext cx="6770688" cy="5792787"/>
          </a:xfrm>
          <a:prstGeom prst="rect">
            <a:avLst/>
          </a:prstGeom>
          <a:noFill/>
        </p:spPr>
      </p:pic>
      <p:sp>
        <p:nvSpPr>
          <p:cNvPr id="468995" name="Text Box 3"/>
          <p:cNvSpPr txBox="1">
            <a:spLocks noChangeArrowheads="1"/>
          </p:cNvSpPr>
          <p:nvPr/>
        </p:nvSpPr>
        <p:spPr bwMode="auto">
          <a:xfrm>
            <a:off x="1328738" y="5651500"/>
            <a:ext cx="1792287" cy="457200"/>
          </a:xfrm>
          <a:prstGeom prst="rect">
            <a:avLst/>
          </a:prstGeom>
          <a:solidFill>
            <a:schemeClr val="accent1"/>
          </a:solidFill>
          <a:ln w="9525">
            <a:noFill/>
            <a:miter lim="800000"/>
            <a:headEnd/>
            <a:tailEnd/>
          </a:ln>
        </p:spPr>
        <p:txBody>
          <a:bodyPr wrap="none">
            <a:spAutoFit/>
          </a:bodyPr>
          <a:lstStyle/>
          <a:p>
            <a:r>
              <a:rPr lang="en-US">
                <a:latin typeface="Times" pitchFamily="16" charset="0"/>
              </a:rPr>
              <a:t>Groundwater</a:t>
            </a:r>
            <a:endParaRPr lang="en-US"/>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71042" name="Picture 2"/>
          <p:cNvPicPr>
            <a:picLocks noChangeAspect="1" noChangeArrowheads="1"/>
          </p:cNvPicPr>
          <p:nvPr/>
        </p:nvPicPr>
        <p:blipFill>
          <a:blip r:embed="rId3" cstate="print"/>
          <a:srcRect/>
          <a:stretch>
            <a:fillRect/>
          </a:stretch>
        </p:blipFill>
        <p:spPr bwMode="auto">
          <a:xfrm>
            <a:off x="1295400" y="558800"/>
            <a:ext cx="6770688" cy="5792788"/>
          </a:xfrm>
          <a:prstGeom prst="rect">
            <a:avLst/>
          </a:prstGeom>
          <a:noFill/>
        </p:spPr>
      </p:pic>
      <p:sp>
        <p:nvSpPr>
          <p:cNvPr id="471043" name="Text Box 3"/>
          <p:cNvSpPr txBox="1">
            <a:spLocks noChangeArrowheads="1"/>
          </p:cNvSpPr>
          <p:nvPr/>
        </p:nvSpPr>
        <p:spPr bwMode="auto">
          <a:xfrm>
            <a:off x="1328738" y="5651500"/>
            <a:ext cx="1792287" cy="457200"/>
          </a:xfrm>
          <a:prstGeom prst="rect">
            <a:avLst/>
          </a:prstGeom>
          <a:solidFill>
            <a:schemeClr val="accent1"/>
          </a:solidFill>
          <a:ln w="9525">
            <a:noFill/>
            <a:miter lim="800000"/>
            <a:headEnd/>
            <a:tailEnd/>
          </a:ln>
        </p:spPr>
        <p:txBody>
          <a:bodyPr wrap="none">
            <a:spAutoFit/>
          </a:bodyPr>
          <a:lstStyle/>
          <a:p>
            <a:r>
              <a:rPr lang="en-US">
                <a:latin typeface="Times" pitchFamily="16" charset="0"/>
              </a:rPr>
              <a:t>Groundwater</a:t>
            </a:r>
            <a:endParaRPr lang="en-US"/>
          </a:p>
        </p:txBody>
      </p:sp>
      <p:sp>
        <p:nvSpPr>
          <p:cNvPr id="471044" name="Line 4"/>
          <p:cNvSpPr>
            <a:spLocks noChangeShapeType="1"/>
          </p:cNvSpPr>
          <p:nvPr/>
        </p:nvSpPr>
        <p:spPr bwMode="auto">
          <a:xfrm>
            <a:off x="7848600" y="2895600"/>
            <a:ext cx="609600" cy="228600"/>
          </a:xfrm>
          <a:prstGeom prst="line">
            <a:avLst/>
          </a:prstGeom>
          <a:noFill/>
          <a:ln w="28575">
            <a:solidFill>
              <a:schemeClr val="accent2"/>
            </a:solidFill>
            <a:round/>
            <a:headEnd/>
            <a:tailEnd type="triangle" w="med" len="med"/>
          </a:ln>
          <a:effectLst/>
        </p:spPr>
        <p:txBody>
          <a:bodyPr/>
          <a:lstStyle/>
          <a:p>
            <a:endParaRPr lang="de-DE"/>
          </a:p>
        </p:txBody>
      </p:sp>
      <p:sp>
        <p:nvSpPr>
          <p:cNvPr id="471045" name="Line 5"/>
          <p:cNvSpPr>
            <a:spLocks noChangeShapeType="1"/>
          </p:cNvSpPr>
          <p:nvPr/>
        </p:nvSpPr>
        <p:spPr bwMode="auto">
          <a:xfrm flipV="1">
            <a:off x="7772400" y="1676400"/>
            <a:ext cx="609600" cy="209550"/>
          </a:xfrm>
          <a:prstGeom prst="line">
            <a:avLst/>
          </a:prstGeom>
          <a:noFill/>
          <a:ln w="28575">
            <a:solidFill>
              <a:schemeClr val="accent2"/>
            </a:solidFill>
            <a:round/>
            <a:headEnd/>
            <a:tailEnd type="triangle" w="med" len="med"/>
          </a:ln>
          <a:effectLst/>
        </p:spPr>
        <p:txBody>
          <a:bodyPr/>
          <a:lstStyle/>
          <a:p>
            <a:endParaRPr lang="de-DE"/>
          </a:p>
        </p:txBody>
      </p:sp>
      <p:sp>
        <p:nvSpPr>
          <p:cNvPr id="471046" name="Line 6"/>
          <p:cNvSpPr>
            <a:spLocks noChangeShapeType="1"/>
          </p:cNvSpPr>
          <p:nvPr/>
        </p:nvSpPr>
        <p:spPr bwMode="auto">
          <a:xfrm flipV="1">
            <a:off x="8001000" y="2286000"/>
            <a:ext cx="609600" cy="0"/>
          </a:xfrm>
          <a:prstGeom prst="line">
            <a:avLst/>
          </a:prstGeom>
          <a:noFill/>
          <a:ln w="28575">
            <a:solidFill>
              <a:schemeClr val="accent2"/>
            </a:solidFill>
            <a:round/>
            <a:headEnd/>
            <a:tailEnd type="triangle" w="med" len="med"/>
          </a:ln>
          <a:effectLst/>
        </p:spPr>
        <p:txBody>
          <a:bodyPr/>
          <a:lstStyle/>
          <a:p>
            <a:endParaRPr lang="de-DE"/>
          </a:p>
        </p:txBody>
      </p:sp>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73090" name="Picture 2"/>
          <p:cNvPicPr>
            <a:picLocks noChangeAspect="1" noChangeArrowheads="1"/>
          </p:cNvPicPr>
          <p:nvPr/>
        </p:nvPicPr>
        <p:blipFill>
          <a:blip r:embed="rId3" cstate="print"/>
          <a:srcRect/>
          <a:stretch>
            <a:fillRect/>
          </a:stretch>
        </p:blipFill>
        <p:spPr bwMode="auto">
          <a:xfrm>
            <a:off x="1303338" y="557213"/>
            <a:ext cx="6772275" cy="5791200"/>
          </a:xfrm>
          <a:prstGeom prst="rect">
            <a:avLst/>
          </a:prstGeom>
          <a:noFill/>
        </p:spPr>
      </p:pic>
      <p:sp>
        <p:nvSpPr>
          <p:cNvPr id="473091" name="Line 3"/>
          <p:cNvSpPr>
            <a:spLocks noChangeShapeType="1"/>
          </p:cNvSpPr>
          <p:nvPr/>
        </p:nvSpPr>
        <p:spPr bwMode="auto">
          <a:xfrm flipV="1">
            <a:off x="2438400" y="2344738"/>
            <a:ext cx="0" cy="1066800"/>
          </a:xfrm>
          <a:prstGeom prst="line">
            <a:avLst/>
          </a:prstGeom>
          <a:noFill/>
          <a:ln w="31750">
            <a:solidFill>
              <a:srgbClr val="FF7740"/>
            </a:solidFill>
            <a:round/>
            <a:headEnd/>
            <a:tailEnd type="triangle" w="med" len="med"/>
          </a:ln>
          <a:effectLst/>
        </p:spPr>
        <p:txBody>
          <a:bodyPr/>
          <a:lstStyle/>
          <a:p>
            <a:endParaRPr lang="de-DE"/>
          </a:p>
        </p:txBody>
      </p:sp>
      <p:sp>
        <p:nvSpPr>
          <p:cNvPr id="473092" name="Line 4"/>
          <p:cNvSpPr>
            <a:spLocks noChangeShapeType="1"/>
          </p:cNvSpPr>
          <p:nvPr/>
        </p:nvSpPr>
        <p:spPr bwMode="auto">
          <a:xfrm flipV="1">
            <a:off x="2133600" y="2573338"/>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3093" name="Line 5"/>
          <p:cNvSpPr>
            <a:spLocks noChangeShapeType="1"/>
          </p:cNvSpPr>
          <p:nvPr/>
        </p:nvSpPr>
        <p:spPr bwMode="auto">
          <a:xfrm flipV="1">
            <a:off x="1524000" y="2268538"/>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3094" name="Line 6"/>
          <p:cNvSpPr>
            <a:spLocks noChangeShapeType="1"/>
          </p:cNvSpPr>
          <p:nvPr/>
        </p:nvSpPr>
        <p:spPr bwMode="auto">
          <a:xfrm flipV="1">
            <a:off x="3124200" y="2649538"/>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3095" name="Line 7"/>
          <p:cNvSpPr>
            <a:spLocks noChangeShapeType="1"/>
          </p:cNvSpPr>
          <p:nvPr/>
        </p:nvSpPr>
        <p:spPr bwMode="auto">
          <a:xfrm flipV="1">
            <a:off x="2895600" y="1658938"/>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3096" name="Line 8"/>
          <p:cNvSpPr>
            <a:spLocks noChangeShapeType="1"/>
          </p:cNvSpPr>
          <p:nvPr/>
        </p:nvSpPr>
        <p:spPr bwMode="auto">
          <a:xfrm flipV="1">
            <a:off x="2057400" y="1582738"/>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3097" name="Text Box 9"/>
          <p:cNvSpPr txBox="1">
            <a:spLocks noChangeArrowheads="1"/>
          </p:cNvSpPr>
          <p:nvPr/>
        </p:nvSpPr>
        <p:spPr bwMode="auto">
          <a:xfrm>
            <a:off x="1328738" y="5634038"/>
            <a:ext cx="1792287" cy="457200"/>
          </a:xfrm>
          <a:prstGeom prst="rect">
            <a:avLst/>
          </a:prstGeom>
          <a:solidFill>
            <a:schemeClr val="accent1"/>
          </a:solidFill>
          <a:ln w="9525">
            <a:noFill/>
            <a:miter lim="800000"/>
            <a:headEnd/>
            <a:tailEnd/>
          </a:ln>
        </p:spPr>
        <p:txBody>
          <a:bodyPr wrap="none">
            <a:spAutoFit/>
          </a:bodyPr>
          <a:lstStyle/>
          <a:p>
            <a:r>
              <a:rPr lang="en-US">
                <a:latin typeface="Times" pitchFamily="16" charset="0"/>
              </a:rPr>
              <a:t>Groundwater</a:t>
            </a:r>
            <a:endParaRPr lang="en-US"/>
          </a:p>
        </p:txBody>
      </p:sp>
      <p:sp>
        <p:nvSpPr>
          <p:cNvPr id="473098" name="Line 10"/>
          <p:cNvSpPr>
            <a:spLocks noChangeShapeType="1"/>
          </p:cNvSpPr>
          <p:nvPr/>
        </p:nvSpPr>
        <p:spPr bwMode="auto">
          <a:xfrm flipV="1">
            <a:off x="3048000" y="1143000"/>
            <a:ext cx="381000" cy="533400"/>
          </a:xfrm>
          <a:prstGeom prst="line">
            <a:avLst/>
          </a:prstGeom>
          <a:noFill/>
          <a:ln w="31750">
            <a:solidFill>
              <a:srgbClr val="FF6600"/>
            </a:solidFill>
            <a:round/>
            <a:headEnd/>
            <a:tailEnd type="triangle" w="med" len="med"/>
          </a:ln>
          <a:effectLst/>
        </p:spPr>
        <p:txBody>
          <a:bodyPr/>
          <a:lstStyle/>
          <a:p>
            <a:endParaRPr lang="de-DE"/>
          </a:p>
        </p:txBody>
      </p:sp>
      <p:sp>
        <p:nvSpPr>
          <p:cNvPr id="473099" name="Line 11"/>
          <p:cNvSpPr>
            <a:spLocks noChangeShapeType="1"/>
          </p:cNvSpPr>
          <p:nvPr/>
        </p:nvSpPr>
        <p:spPr bwMode="auto">
          <a:xfrm flipH="1" flipV="1">
            <a:off x="1143000" y="1447800"/>
            <a:ext cx="609600" cy="685800"/>
          </a:xfrm>
          <a:prstGeom prst="line">
            <a:avLst/>
          </a:prstGeom>
          <a:noFill/>
          <a:ln w="31750">
            <a:solidFill>
              <a:srgbClr val="FF6600"/>
            </a:solidFill>
            <a:round/>
            <a:headEnd/>
            <a:tailEnd type="triangle" w="med" len="med"/>
          </a:ln>
          <a:effectLst/>
        </p:spPr>
        <p:txBody>
          <a:bodyPr/>
          <a:lstStyle/>
          <a:p>
            <a:endParaRPr lang="de-DE"/>
          </a:p>
        </p:txBody>
      </p:sp>
      <p:sp>
        <p:nvSpPr>
          <p:cNvPr id="473100" name="Line 12"/>
          <p:cNvSpPr>
            <a:spLocks noChangeShapeType="1"/>
          </p:cNvSpPr>
          <p:nvPr/>
        </p:nvSpPr>
        <p:spPr bwMode="auto">
          <a:xfrm flipV="1">
            <a:off x="3124200" y="1828800"/>
            <a:ext cx="533400" cy="381000"/>
          </a:xfrm>
          <a:prstGeom prst="line">
            <a:avLst/>
          </a:prstGeom>
          <a:noFill/>
          <a:ln w="31750">
            <a:solidFill>
              <a:srgbClr val="FF6600"/>
            </a:solidFill>
            <a:round/>
            <a:headEnd/>
            <a:tailEnd type="triangle" w="med" len="med"/>
          </a:ln>
          <a:effectLst/>
        </p:spPr>
        <p:txBody>
          <a:bodyPr/>
          <a:lstStyle/>
          <a:p>
            <a:endParaRPr lang="de-DE"/>
          </a:p>
        </p:txBody>
      </p:sp>
      <p:sp>
        <p:nvSpPr>
          <p:cNvPr id="473101" name="Line 13"/>
          <p:cNvSpPr>
            <a:spLocks noChangeShapeType="1"/>
          </p:cNvSpPr>
          <p:nvPr/>
        </p:nvSpPr>
        <p:spPr bwMode="auto">
          <a:xfrm flipH="1" flipV="1">
            <a:off x="533400" y="1828800"/>
            <a:ext cx="838200" cy="533400"/>
          </a:xfrm>
          <a:prstGeom prst="line">
            <a:avLst/>
          </a:prstGeom>
          <a:noFill/>
          <a:ln w="31750">
            <a:solidFill>
              <a:srgbClr val="FF6600"/>
            </a:solidFill>
            <a:round/>
            <a:headEnd/>
            <a:tailEnd type="triangle" w="med" len="med"/>
          </a:ln>
          <a:effectLst/>
        </p:spPr>
        <p:txBody>
          <a:bodyPr/>
          <a:lstStyle/>
          <a:p>
            <a:endParaRPr lang="de-DE"/>
          </a:p>
        </p:txBody>
      </p:sp>
      <p:sp>
        <p:nvSpPr>
          <p:cNvPr id="473102" name="Line 14"/>
          <p:cNvSpPr>
            <a:spLocks noChangeShapeType="1"/>
          </p:cNvSpPr>
          <p:nvPr/>
        </p:nvSpPr>
        <p:spPr bwMode="auto">
          <a:xfrm>
            <a:off x="7848600" y="2895600"/>
            <a:ext cx="609600" cy="228600"/>
          </a:xfrm>
          <a:prstGeom prst="line">
            <a:avLst/>
          </a:prstGeom>
          <a:noFill/>
          <a:ln w="28575">
            <a:solidFill>
              <a:schemeClr val="accent2"/>
            </a:solidFill>
            <a:round/>
            <a:headEnd/>
            <a:tailEnd type="triangle" w="med" len="med"/>
          </a:ln>
          <a:effectLst/>
        </p:spPr>
        <p:txBody>
          <a:bodyPr/>
          <a:lstStyle/>
          <a:p>
            <a:endParaRPr lang="de-DE"/>
          </a:p>
        </p:txBody>
      </p:sp>
      <p:sp>
        <p:nvSpPr>
          <p:cNvPr id="473103" name="Line 15"/>
          <p:cNvSpPr>
            <a:spLocks noChangeShapeType="1"/>
          </p:cNvSpPr>
          <p:nvPr/>
        </p:nvSpPr>
        <p:spPr bwMode="auto">
          <a:xfrm flipV="1">
            <a:off x="7772400" y="1676400"/>
            <a:ext cx="609600" cy="209550"/>
          </a:xfrm>
          <a:prstGeom prst="line">
            <a:avLst/>
          </a:prstGeom>
          <a:noFill/>
          <a:ln w="28575">
            <a:solidFill>
              <a:schemeClr val="accent2"/>
            </a:solidFill>
            <a:round/>
            <a:headEnd/>
            <a:tailEnd type="triangle" w="med" len="med"/>
          </a:ln>
          <a:effectLst/>
        </p:spPr>
        <p:txBody>
          <a:bodyPr/>
          <a:lstStyle/>
          <a:p>
            <a:endParaRPr lang="de-DE"/>
          </a:p>
        </p:txBody>
      </p:sp>
      <p:sp>
        <p:nvSpPr>
          <p:cNvPr id="473104" name="Line 16"/>
          <p:cNvSpPr>
            <a:spLocks noChangeShapeType="1"/>
          </p:cNvSpPr>
          <p:nvPr/>
        </p:nvSpPr>
        <p:spPr bwMode="auto">
          <a:xfrm flipV="1">
            <a:off x="8001000" y="2286000"/>
            <a:ext cx="609600" cy="0"/>
          </a:xfrm>
          <a:prstGeom prst="line">
            <a:avLst/>
          </a:prstGeom>
          <a:noFill/>
          <a:ln w="28575">
            <a:solidFill>
              <a:schemeClr val="accent2"/>
            </a:solidFill>
            <a:round/>
            <a:headEnd/>
            <a:tailEnd type="triangle" w="med" len="med"/>
          </a:ln>
          <a:effectLst/>
        </p:spPr>
        <p:txBody>
          <a:bodyPr/>
          <a:lstStyle/>
          <a:p>
            <a:endParaRPr lang="de-DE"/>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076700" y="3009900"/>
            <a:ext cx="990600" cy="838200"/>
          </a:xfrm>
        </p:spPr>
        <p:txBody>
          <a:bodyPr/>
          <a:lstStyle/>
          <a:p>
            <a:r>
              <a:rPr lang="en-US" sz="400"/>
              <a:t>Teepee at Deline</a:t>
            </a:r>
            <a:endParaRPr lang="en-US"/>
          </a:p>
        </p:txBody>
      </p:sp>
      <p:pic>
        <p:nvPicPr>
          <p:cNvPr id="350211" name="Picture 3"/>
          <p:cNvPicPr>
            <a:picLocks noChangeAspect="1" noChangeArrowheads="1"/>
          </p:cNvPicPr>
          <p:nvPr/>
        </p:nvPicPr>
        <p:blipFill>
          <a:blip r:embed="rId3" cstate="print"/>
          <a:srcRect/>
          <a:stretch>
            <a:fillRect/>
          </a:stretch>
        </p:blipFill>
        <p:spPr bwMode="auto">
          <a:xfrm>
            <a:off x="152400" y="304800"/>
            <a:ext cx="8839200" cy="599281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3" cstate="print"/>
          <a:srcRect/>
          <a:stretch>
            <a:fillRect/>
          </a:stretch>
        </p:blipFill>
        <p:spPr bwMode="auto">
          <a:xfrm>
            <a:off x="1322388" y="573088"/>
            <a:ext cx="6710362" cy="5792787"/>
          </a:xfrm>
          <a:prstGeom prst="rect">
            <a:avLst/>
          </a:prstGeom>
          <a:noFill/>
        </p:spPr>
      </p:pic>
      <p:sp>
        <p:nvSpPr>
          <p:cNvPr id="475139" name="Text Box 3"/>
          <p:cNvSpPr txBox="1">
            <a:spLocks noChangeArrowheads="1"/>
          </p:cNvSpPr>
          <p:nvPr/>
        </p:nvSpPr>
        <p:spPr bwMode="auto">
          <a:xfrm>
            <a:off x="4267200" y="3505200"/>
            <a:ext cx="1370013" cy="822325"/>
          </a:xfrm>
          <a:prstGeom prst="rect">
            <a:avLst/>
          </a:prstGeom>
          <a:solidFill>
            <a:srgbClr val="F4E210"/>
          </a:solidFill>
          <a:ln w="9525">
            <a:noFill/>
            <a:miter lim="800000"/>
            <a:headEnd/>
            <a:tailEnd/>
          </a:ln>
        </p:spPr>
        <p:txBody>
          <a:bodyPr wrap="none">
            <a:spAutoFit/>
          </a:bodyPr>
          <a:lstStyle/>
          <a:p>
            <a:r>
              <a:rPr lang="en-US"/>
              <a:t>R</a:t>
            </a:r>
            <a:r>
              <a:rPr lang="en-US" altLang="ja-JP"/>
              <a:t>ésidus </a:t>
            </a:r>
          </a:p>
          <a:p>
            <a:r>
              <a:rPr lang="en-US" altLang="ja-JP"/>
              <a:t>  miniers</a:t>
            </a:r>
            <a:endParaRPr lang="en-US"/>
          </a:p>
        </p:txBody>
      </p:sp>
      <p:sp>
        <p:nvSpPr>
          <p:cNvPr id="475140" name="Text Box 4"/>
          <p:cNvSpPr txBox="1">
            <a:spLocks noChangeArrowheads="1"/>
          </p:cNvSpPr>
          <p:nvPr/>
        </p:nvSpPr>
        <p:spPr bwMode="auto">
          <a:xfrm>
            <a:off x="3200400" y="1082675"/>
            <a:ext cx="1963738" cy="822325"/>
          </a:xfrm>
          <a:prstGeom prst="rect">
            <a:avLst/>
          </a:prstGeom>
          <a:solidFill>
            <a:schemeClr val="accent1"/>
          </a:solidFill>
          <a:ln w="9525">
            <a:noFill/>
            <a:miter lim="800000"/>
            <a:headEnd/>
            <a:tailEnd/>
          </a:ln>
        </p:spPr>
        <p:txBody>
          <a:bodyPr wrap="none">
            <a:spAutoFit/>
          </a:bodyPr>
          <a:lstStyle/>
          <a:p>
            <a:pPr algn="ctr"/>
            <a:r>
              <a:rPr lang="en-US"/>
              <a:t>rayonnement</a:t>
            </a:r>
          </a:p>
          <a:p>
            <a:pPr algn="ctr"/>
            <a:r>
              <a:rPr lang="en-US"/>
              <a:t>gamma</a:t>
            </a:r>
          </a:p>
        </p:txBody>
      </p:sp>
      <p:pic>
        <p:nvPicPr>
          <p:cNvPr id="475141" name="Picture 5"/>
          <p:cNvPicPr>
            <a:picLocks noChangeAspect="1" noChangeArrowheads="1"/>
          </p:cNvPicPr>
          <p:nvPr/>
        </p:nvPicPr>
        <p:blipFill>
          <a:blip r:embed="rId4" cstate="print"/>
          <a:srcRect/>
          <a:stretch>
            <a:fillRect/>
          </a:stretch>
        </p:blipFill>
        <p:spPr bwMode="auto">
          <a:xfrm>
            <a:off x="1295400" y="550863"/>
            <a:ext cx="6783388" cy="5800725"/>
          </a:xfrm>
          <a:prstGeom prst="rect">
            <a:avLst/>
          </a:prstGeom>
          <a:noFill/>
        </p:spPr>
      </p:pic>
      <p:sp>
        <p:nvSpPr>
          <p:cNvPr id="475142" name="Text Box 6"/>
          <p:cNvSpPr txBox="1">
            <a:spLocks noChangeArrowheads="1"/>
          </p:cNvSpPr>
          <p:nvPr/>
        </p:nvSpPr>
        <p:spPr bwMode="auto">
          <a:xfrm>
            <a:off x="1752600" y="515938"/>
            <a:ext cx="5638800" cy="595312"/>
          </a:xfrm>
          <a:prstGeom prst="rect">
            <a:avLst/>
          </a:prstGeom>
          <a:solidFill>
            <a:schemeClr val="accent1"/>
          </a:solidFill>
          <a:ln w="9525">
            <a:noFill/>
            <a:miter lim="800000"/>
            <a:headEnd/>
            <a:tailEnd/>
          </a:ln>
        </p:spPr>
        <p:txBody>
          <a:bodyPr>
            <a:spAutoFit/>
          </a:bodyPr>
          <a:lstStyle/>
          <a:p>
            <a:pPr>
              <a:spcBef>
                <a:spcPct val="50000"/>
              </a:spcBef>
            </a:pPr>
            <a:r>
              <a:rPr lang="en-US" sz="3300">
                <a:latin typeface="Times New Roman" pitchFamily="16" charset="0"/>
              </a:rPr>
              <a:t>Uranium Mill Tailings Hazards</a:t>
            </a:r>
            <a:endParaRPr lang="en-US" sz="3200">
              <a:solidFill>
                <a:srgbClr val="FC0C0F"/>
              </a:solidFill>
            </a:endParaRPr>
          </a:p>
        </p:txBody>
      </p:sp>
      <p:sp>
        <p:nvSpPr>
          <p:cNvPr id="475143" name="Line 7"/>
          <p:cNvSpPr>
            <a:spLocks noChangeShapeType="1"/>
          </p:cNvSpPr>
          <p:nvPr/>
        </p:nvSpPr>
        <p:spPr bwMode="auto">
          <a:xfrm>
            <a:off x="7848600" y="2895600"/>
            <a:ext cx="609600" cy="228600"/>
          </a:xfrm>
          <a:prstGeom prst="line">
            <a:avLst/>
          </a:prstGeom>
          <a:noFill/>
          <a:ln w="28575">
            <a:solidFill>
              <a:schemeClr val="accent2"/>
            </a:solidFill>
            <a:round/>
            <a:headEnd/>
            <a:tailEnd type="triangle" w="med" len="med"/>
          </a:ln>
          <a:effectLst/>
        </p:spPr>
        <p:txBody>
          <a:bodyPr/>
          <a:lstStyle/>
          <a:p>
            <a:endParaRPr lang="de-DE"/>
          </a:p>
        </p:txBody>
      </p:sp>
      <p:sp>
        <p:nvSpPr>
          <p:cNvPr id="475144" name="Line 8"/>
          <p:cNvSpPr>
            <a:spLocks noChangeShapeType="1"/>
          </p:cNvSpPr>
          <p:nvPr/>
        </p:nvSpPr>
        <p:spPr bwMode="auto">
          <a:xfrm flipV="1">
            <a:off x="7772400" y="1676400"/>
            <a:ext cx="609600" cy="209550"/>
          </a:xfrm>
          <a:prstGeom prst="line">
            <a:avLst/>
          </a:prstGeom>
          <a:noFill/>
          <a:ln w="28575">
            <a:solidFill>
              <a:schemeClr val="accent2"/>
            </a:solidFill>
            <a:round/>
            <a:headEnd/>
            <a:tailEnd type="triangle" w="med" len="med"/>
          </a:ln>
          <a:effectLst/>
        </p:spPr>
        <p:txBody>
          <a:bodyPr/>
          <a:lstStyle/>
          <a:p>
            <a:endParaRPr lang="de-DE"/>
          </a:p>
        </p:txBody>
      </p:sp>
      <p:sp>
        <p:nvSpPr>
          <p:cNvPr id="475145" name="Line 9"/>
          <p:cNvSpPr>
            <a:spLocks noChangeShapeType="1"/>
          </p:cNvSpPr>
          <p:nvPr/>
        </p:nvSpPr>
        <p:spPr bwMode="auto">
          <a:xfrm flipV="1">
            <a:off x="7924800" y="2286000"/>
            <a:ext cx="609600" cy="0"/>
          </a:xfrm>
          <a:prstGeom prst="line">
            <a:avLst/>
          </a:prstGeom>
          <a:noFill/>
          <a:ln w="28575">
            <a:solidFill>
              <a:schemeClr val="accent2"/>
            </a:solidFill>
            <a:round/>
            <a:headEnd/>
            <a:tailEnd type="triangle" w="med" len="med"/>
          </a:ln>
          <a:effectLst/>
        </p:spPr>
        <p:txBody>
          <a:bodyPr/>
          <a:lstStyle/>
          <a:p>
            <a:endParaRPr lang="de-DE"/>
          </a:p>
        </p:txBody>
      </p:sp>
      <p:sp>
        <p:nvSpPr>
          <p:cNvPr id="475146" name="Text Box 10"/>
          <p:cNvSpPr txBox="1">
            <a:spLocks noChangeArrowheads="1"/>
          </p:cNvSpPr>
          <p:nvPr/>
        </p:nvSpPr>
        <p:spPr bwMode="auto">
          <a:xfrm>
            <a:off x="1328738" y="5651500"/>
            <a:ext cx="1792287" cy="457200"/>
          </a:xfrm>
          <a:prstGeom prst="rect">
            <a:avLst/>
          </a:prstGeom>
          <a:solidFill>
            <a:schemeClr val="accent1"/>
          </a:solidFill>
          <a:ln w="9525">
            <a:noFill/>
            <a:miter lim="800000"/>
            <a:headEnd/>
            <a:tailEnd/>
          </a:ln>
        </p:spPr>
        <p:txBody>
          <a:bodyPr wrap="none">
            <a:spAutoFit/>
          </a:bodyPr>
          <a:lstStyle/>
          <a:p>
            <a:r>
              <a:rPr lang="en-US">
                <a:latin typeface="Times" pitchFamily="16" charset="0"/>
              </a:rPr>
              <a:t>Groundwater</a:t>
            </a:r>
            <a:endParaRPr lang="en-US"/>
          </a:p>
        </p:txBody>
      </p:sp>
      <p:sp>
        <p:nvSpPr>
          <p:cNvPr id="475147" name="Line 11"/>
          <p:cNvSpPr>
            <a:spLocks noChangeShapeType="1"/>
          </p:cNvSpPr>
          <p:nvPr/>
        </p:nvSpPr>
        <p:spPr bwMode="auto">
          <a:xfrm flipH="1">
            <a:off x="4667250" y="5048250"/>
            <a:ext cx="3175" cy="990600"/>
          </a:xfrm>
          <a:prstGeom prst="line">
            <a:avLst/>
          </a:prstGeom>
          <a:noFill/>
          <a:ln w="31750">
            <a:solidFill>
              <a:srgbClr val="FC0C0F"/>
            </a:solidFill>
            <a:round/>
            <a:headEnd/>
            <a:tailEnd type="triangle" w="med" len="med"/>
          </a:ln>
          <a:effectLst/>
        </p:spPr>
        <p:txBody>
          <a:bodyPr/>
          <a:lstStyle/>
          <a:p>
            <a:endParaRPr lang="de-DE"/>
          </a:p>
        </p:txBody>
      </p:sp>
      <p:sp>
        <p:nvSpPr>
          <p:cNvPr id="475148" name="Line 12"/>
          <p:cNvSpPr>
            <a:spLocks noChangeShapeType="1"/>
          </p:cNvSpPr>
          <p:nvPr/>
        </p:nvSpPr>
        <p:spPr bwMode="auto">
          <a:xfrm>
            <a:off x="7391400" y="5334000"/>
            <a:ext cx="0" cy="685800"/>
          </a:xfrm>
          <a:prstGeom prst="line">
            <a:avLst/>
          </a:prstGeom>
          <a:noFill/>
          <a:ln w="31750">
            <a:solidFill>
              <a:srgbClr val="FC0C0F"/>
            </a:solidFill>
            <a:round/>
            <a:headEnd/>
            <a:tailEnd type="triangle" w="med" len="med"/>
          </a:ln>
          <a:effectLst/>
        </p:spPr>
        <p:txBody>
          <a:bodyPr/>
          <a:lstStyle/>
          <a:p>
            <a:endParaRPr lang="de-DE"/>
          </a:p>
        </p:txBody>
      </p:sp>
      <p:sp>
        <p:nvSpPr>
          <p:cNvPr id="475149" name="Line 13"/>
          <p:cNvSpPr>
            <a:spLocks noChangeShapeType="1"/>
          </p:cNvSpPr>
          <p:nvPr/>
        </p:nvSpPr>
        <p:spPr bwMode="auto">
          <a:xfrm>
            <a:off x="4038600" y="4838700"/>
            <a:ext cx="0" cy="1447800"/>
          </a:xfrm>
          <a:prstGeom prst="line">
            <a:avLst/>
          </a:prstGeom>
          <a:noFill/>
          <a:ln w="31750">
            <a:solidFill>
              <a:srgbClr val="FC0C0F"/>
            </a:solidFill>
            <a:round/>
            <a:headEnd/>
            <a:tailEnd type="triangle" w="med" len="med"/>
          </a:ln>
          <a:effectLst/>
        </p:spPr>
        <p:txBody>
          <a:bodyPr/>
          <a:lstStyle/>
          <a:p>
            <a:endParaRPr lang="de-DE"/>
          </a:p>
        </p:txBody>
      </p:sp>
      <p:sp>
        <p:nvSpPr>
          <p:cNvPr id="475150" name="Line 14"/>
          <p:cNvSpPr>
            <a:spLocks noChangeShapeType="1"/>
          </p:cNvSpPr>
          <p:nvPr/>
        </p:nvSpPr>
        <p:spPr bwMode="auto">
          <a:xfrm flipV="1">
            <a:off x="2438400" y="2362200"/>
            <a:ext cx="0" cy="1066800"/>
          </a:xfrm>
          <a:prstGeom prst="line">
            <a:avLst/>
          </a:prstGeom>
          <a:noFill/>
          <a:ln w="31750">
            <a:solidFill>
              <a:srgbClr val="FF7740"/>
            </a:solidFill>
            <a:round/>
            <a:headEnd/>
            <a:tailEnd type="triangle" w="med" len="med"/>
          </a:ln>
          <a:effectLst/>
        </p:spPr>
        <p:txBody>
          <a:bodyPr/>
          <a:lstStyle/>
          <a:p>
            <a:endParaRPr lang="de-DE"/>
          </a:p>
        </p:txBody>
      </p:sp>
      <p:sp>
        <p:nvSpPr>
          <p:cNvPr id="475151" name="Line 15"/>
          <p:cNvSpPr>
            <a:spLocks noChangeShapeType="1"/>
          </p:cNvSpPr>
          <p:nvPr/>
        </p:nvSpPr>
        <p:spPr bwMode="auto">
          <a:xfrm flipV="1">
            <a:off x="2133600" y="2590800"/>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5152" name="Line 16"/>
          <p:cNvSpPr>
            <a:spLocks noChangeShapeType="1"/>
          </p:cNvSpPr>
          <p:nvPr/>
        </p:nvSpPr>
        <p:spPr bwMode="auto">
          <a:xfrm flipV="1">
            <a:off x="1524000" y="2286000"/>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5153" name="Line 17"/>
          <p:cNvSpPr>
            <a:spLocks noChangeShapeType="1"/>
          </p:cNvSpPr>
          <p:nvPr/>
        </p:nvSpPr>
        <p:spPr bwMode="auto">
          <a:xfrm flipV="1">
            <a:off x="3124200" y="2667000"/>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5154" name="Line 18"/>
          <p:cNvSpPr>
            <a:spLocks noChangeShapeType="1"/>
          </p:cNvSpPr>
          <p:nvPr/>
        </p:nvSpPr>
        <p:spPr bwMode="auto">
          <a:xfrm flipV="1">
            <a:off x="2895600" y="1676400"/>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5155" name="Line 19"/>
          <p:cNvSpPr>
            <a:spLocks noChangeShapeType="1"/>
          </p:cNvSpPr>
          <p:nvPr/>
        </p:nvSpPr>
        <p:spPr bwMode="auto">
          <a:xfrm flipV="1">
            <a:off x="2057400" y="1600200"/>
            <a:ext cx="0" cy="685800"/>
          </a:xfrm>
          <a:prstGeom prst="line">
            <a:avLst/>
          </a:prstGeom>
          <a:noFill/>
          <a:ln w="31750">
            <a:solidFill>
              <a:srgbClr val="FF6600"/>
            </a:solidFill>
            <a:round/>
            <a:headEnd/>
            <a:tailEnd type="triangle" w="med" len="med"/>
          </a:ln>
          <a:effectLst/>
        </p:spPr>
        <p:txBody>
          <a:bodyPr/>
          <a:lstStyle/>
          <a:p>
            <a:endParaRPr lang="de-DE"/>
          </a:p>
        </p:txBody>
      </p:sp>
      <p:sp>
        <p:nvSpPr>
          <p:cNvPr id="475156" name="Line 20"/>
          <p:cNvSpPr>
            <a:spLocks noChangeShapeType="1"/>
          </p:cNvSpPr>
          <p:nvPr/>
        </p:nvSpPr>
        <p:spPr bwMode="auto">
          <a:xfrm>
            <a:off x="5334000" y="5105400"/>
            <a:ext cx="0" cy="685800"/>
          </a:xfrm>
          <a:prstGeom prst="line">
            <a:avLst/>
          </a:prstGeom>
          <a:noFill/>
          <a:ln w="31750">
            <a:solidFill>
              <a:srgbClr val="FC0C0F"/>
            </a:solidFill>
            <a:round/>
            <a:headEnd/>
            <a:tailEnd type="triangle" w="med" len="med"/>
          </a:ln>
          <a:effectLst/>
        </p:spPr>
        <p:txBody>
          <a:bodyPr/>
          <a:lstStyle/>
          <a:p>
            <a:endParaRPr lang="de-DE"/>
          </a:p>
        </p:txBody>
      </p:sp>
      <p:sp>
        <p:nvSpPr>
          <p:cNvPr id="475157" name="Text Box 21"/>
          <p:cNvSpPr txBox="1">
            <a:spLocks noChangeArrowheads="1"/>
          </p:cNvSpPr>
          <p:nvPr/>
        </p:nvSpPr>
        <p:spPr bwMode="auto">
          <a:xfrm>
            <a:off x="3225800" y="1204913"/>
            <a:ext cx="1835150" cy="731837"/>
          </a:xfrm>
          <a:prstGeom prst="rect">
            <a:avLst/>
          </a:prstGeom>
          <a:solidFill>
            <a:schemeClr val="accent1"/>
          </a:solidFill>
          <a:ln w="9525">
            <a:noFill/>
            <a:miter lim="800000"/>
            <a:headEnd/>
            <a:tailEnd/>
          </a:ln>
        </p:spPr>
        <p:txBody>
          <a:bodyPr wrap="none">
            <a:spAutoFit/>
          </a:bodyPr>
          <a:lstStyle/>
          <a:p>
            <a:r>
              <a:rPr lang="en-US" sz="1800">
                <a:latin typeface="Times" pitchFamily="16" charset="0"/>
              </a:rPr>
              <a:t> </a:t>
            </a:r>
            <a:r>
              <a:rPr lang="en-US" sz="1800">
                <a:latin typeface="Times New Roman" pitchFamily="16" charset="0"/>
              </a:rPr>
              <a:t>Gamma radiation</a:t>
            </a:r>
            <a:endParaRPr lang="en-US">
              <a:latin typeface="Times" pitchFamily="16" charset="0"/>
            </a:endParaRPr>
          </a:p>
          <a:p>
            <a:endParaRPr lang="en-US"/>
          </a:p>
        </p:txBody>
      </p:sp>
      <p:sp>
        <p:nvSpPr>
          <p:cNvPr id="475158" name="Line 22"/>
          <p:cNvSpPr>
            <a:spLocks noChangeShapeType="1"/>
          </p:cNvSpPr>
          <p:nvPr/>
        </p:nvSpPr>
        <p:spPr bwMode="auto">
          <a:xfrm flipV="1">
            <a:off x="3048000" y="1143000"/>
            <a:ext cx="381000" cy="533400"/>
          </a:xfrm>
          <a:prstGeom prst="line">
            <a:avLst/>
          </a:prstGeom>
          <a:noFill/>
          <a:ln w="31750">
            <a:solidFill>
              <a:srgbClr val="FF6600"/>
            </a:solidFill>
            <a:round/>
            <a:headEnd/>
            <a:tailEnd type="triangle" w="med" len="med"/>
          </a:ln>
          <a:effectLst/>
        </p:spPr>
        <p:txBody>
          <a:bodyPr/>
          <a:lstStyle/>
          <a:p>
            <a:endParaRPr lang="de-DE"/>
          </a:p>
        </p:txBody>
      </p:sp>
      <p:sp>
        <p:nvSpPr>
          <p:cNvPr id="475159" name="Line 23"/>
          <p:cNvSpPr>
            <a:spLocks noChangeShapeType="1"/>
          </p:cNvSpPr>
          <p:nvPr/>
        </p:nvSpPr>
        <p:spPr bwMode="auto">
          <a:xfrm flipH="1" flipV="1">
            <a:off x="1143000" y="1447800"/>
            <a:ext cx="609600" cy="685800"/>
          </a:xfrm>
          <a:prstGeom prst="line">
            <a:avLst/>
          </a:prstGeom>
          <a:noFill/>
          <a:ln w="31750">
            <a:solidFill>
              <a:srgbClr val="FF6600"/>
            </a:solidFill>
            <a:round/>
            <a:headEnd/>
            <a:tailEnd type="triangle" w="med" len="med"/>
          </a:ln>
          <a:effectLst/>
        </p:spPr>
        <p:txBody>
          <a:bodyPr/>
          <a:lstStyle/>
          <a:p>
            <a:endParaRPr lang="de-DE"/>
          </a:p>
        </p:txBody>
      </p:sp>
      <p:sp>
        <p:nvSpPr>
          <p:cNvPr id="475160" name="Line 24"/>
          <p:cNvSpPr>
            <a:spLocks noChangeShapeType="1"/>
          </p:cNvSpPr>
          <p:nvPr/>
        </p:nvSpPr>
        <p:spPr bwMode="auto">
          <a:xfrm flipV="1">
            <a:off x="3124200" y="1828800"/>
            <a:ext cx="533400" cy="381000"/>
          </a:xfrm>
          <a:prstGeom prst="line">
            <a:avLst/>
          </a:prstGeom>
          <a:noFill/>
          <a:ln w="31750">
            <a:solidFill>
              <a:srgbClr val="FF6600"/>
            </a:solidFill>
            <a:round/>
            <a:headEnd/>
            <a:tailEnd type="triangle" w="med" len="med"/>
          </a:ln>
          <a:effectLst/>
        </p:spPr>
        <p:txBody>
          <a:bodyPr/>
          <a:lstStyle/>
          <a:p>
            <a:endParaRPr lang="de-DE"/>
          </a:p>
        </p:txBody>
      </p:sp>
      <p:sp>
        <p:nvSpPr>
          <p:cNvPr id="475161" name="Line 25"/>
          <p:cNvSpPr>
            <a:spLocks noChangeShapeType="1"/>
          </p:cNvSpPr>
          <p:nvPr/>
        </p:nvSpPr>
        <p:spPr bwMode="auto">
          <a:xfrm flipH="1" flipV="1">
            <a:off x="533400" y="1828800"/>
            <a:ext cx="838200" cy="533400"/>
          </a:xfrm>
          <a:prstGeom prst="line">
            <a:avLst/>
          </a:prstGeom>
          <a:noFill/>
          <a:ln w="31750">
            <a:solidFill>
              <a:srgbClr val="FF6600"/>
            </a:solidFill>
            <a:round/>
            <a:headEnd/>
            <a:tailEnd type="triangle" w="med" len="med"/>
          </a:ln>
          <a:effectLst/>
        </p:spPr>
        <p:txBody>
          <a:bodyPr/>
          <a:lstStyle/>
          <a:p>
            <a:endParaRPr lang="de-DE"/>
          </a:p>
        </p:txBody>
      </p:sp>
      <p:sp>
        <p:nvSpPr>
          <p:cNvPr id="475162" name="Line 26"/>
          <p:cNvSpPr>
            <a:spLocks noChangeShapeType="1"/>
          </p:cNvSpPr>
          <p:nvPr/>
        </p:nvSpPr>
        <p:spPr bwMode="auto">
          <a:xfrm>
            <a:off x="6934200" y="4495800"/>
            <a:ext cx="685800" cy="381000"/>
          </a:xfrm>
          <a:prstGeom prst="line">
            <a:avLst/>
          </a:prstGeom>
          <a:noFill/>
          <a:ln w="31750">
            <a:solidFill>
              <a:srgbClr val="FC0C0F"/>
            </a:solidFill>
            <a:round/>
            <a:headEnd/>
            <a:tailEnd type="triangle" w="med" len="med"/>
          </a:ln>
          <a:effectLst/>
        </p:spPr>
        <p:txBody>
          <a:bodyPr/>
          <a:lstStyle/>
          <a:p>
            <a:endParaRPr lang="de-DE"/>
          </a:p>
        </p:txBody>
      </p:sp>
      <p:sp>
        <p:nvSpPr>
          <p:cNvPr id="475163" name="Line 27"/>
          <p:cNvSpPr>
            <a:spLocks noChangeShapeType="1"/>
          </p:cNvSpPr>
          <p:nvPr/>
        </p:nvSpPr>
        <p:spPr bwMode="auto">
          <a:xfrm>
            <a:off x="7696200" y="4800600"/>
            <a:ext cx="685800" cy="76200"/>
          </a:xfrm>
          <a:prstGeom prst="line">
            <a:avLst/>
          </a:prstGeom>
          <a:noFill/>
          <a:ln w="31750">
            <a:solidFill>
              <a:srgbClr val="FC0C0F"/>
            </a:solidFill>
            <a:round/>
            <a:headEnd/>
            <a:tailEnd type="triangle" w="med" len="med"/>
          </a:ln>
          <a:effectLst/>
        </p:spPr>
        <p:txBody>
          <a:bodyPr/>
          <a:lstStyle/>
          <a:p>
            <a:endParaRPr lang="de-DE"/>
          </a:p>
        </p:txBody>
      </p:sp>
      <p:sp>
        <p:nvSpPr>
          <p:cNvPr id="475164" name="Line 28"/>
          <p:cNvSpPr>
            <a:spLocks noChangeShapeType="1"/>
          </p:cNvSpPr>
          <p:nvPr/>
        </p:nvSpPr>
        <p:spPr bwMode="auto">
          <a:xfrm>
            <a:off x="7772400" y="5457825"/>
            <a:ext cx="0" cy="838200"/>
          </a:xfrm>
          <a:prstGeom prst="line">
            <a:avLst/>
          </a:prstGeom>
          <a:noFill/>
          <a:ln w="31750">
            <a:solidFill>
              <a:srgbClr val="FC0C0F"/>
            </a:solidFill>
            <a:round/>
            <a:headEnd/>
            <a:tailEnd type="triangle" w="med" len="med"/>
          </a:ln>
          <a:effectLst/>
        </p:spPr>
        <p:txBody>
          <a:bodyPr/>
          <a:lstStyle/>
          <a:p>
            <a:endParaRPr lang="de-DE"/>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6967" name="Text Box 7"/>
          <p:cNvSpPr txBox="1">
            <a:spLocks noChangeArrowheads="1"/>
          </p:cNvSpPr>
          <p:nvPr/>
        </p:nvSpPr>
        <p:spPr bwMode="auto">
          <a:xfrm>
            <a:off x="403225" y="677863"/>
            <a:ext cx="184150" cy="457200"/>
          </a:xfrm>
          <a:prstGeom prst="rect">
            <a:avLst/>
          </a:prstGeom>
          <a:noFill/>
          <a:ln w="9525">
            <a:noFill/>
            <a:miter lim="800000"/>
            <a:headEnd/>
            <a:tailEnd/>
          </a:ln>
        </p:spPr>
        <p:txBody>
          <a:bodyPr>
            <a:spAutoFit/>
          </a:bodyPr>
          <a:lstStyle/>
          <a:p>
            <a:pPr>
              <a:spcBef>
                <a:spcPct val="50000"/>
              </a:spcBef>
            </a:pPr>
            <a:endParaRPr lang="de-DE" b="1"/>
          </a:p>
        </p:txBody>
      </p:sp>
      <p:sp>
        <p:nvSpPr>
          <p:cNvPr id="296969" name="Text Box 9"/>
          <p:cNvSpPr txBox="1">
            <a:spLocks noChangeArrowheads="1"/>
          </p:cNvSpPr>
          <p:nvPr/>
        </p:nvSpPr>
        <p:spPr bwMode="auto">
          <a:xfrm>
            <a:off x="441325" y="3641725"/>
            <a:ext cx="7864475" cy="2530475"/>
          </a:xfrm>
          <a:prstGeom prst="rect">
            <a:avLst/>
          </a:prstGeom>
          <a:noFill/>
          <a:ln w="9525">
            <a:noFill/>
            <a:miter lim="800000"/>
            <a:headEnd/>
            <a:tailEnd/>
          </a:ln>
        </p:spPr>
        <p:txBody>
          <a:bodyPr>
            <a:spAutoFit/>
          </a:bodyPr>
          <a:lstStyle/>
          <a:p>
            <a:r>
              <a:rPr lang="en-US" sz="2000">
                <a:latin typeface="Helvetica" pitchFamily="16" charset="0"/>
              </a:rPr>
              <a:t>Beginning from the time large-scale uranium ore geological prospecting and mining began in the USSR in 1945, nine industrial complexes were built on the territories of six Soviet republics. The complexes now operate as production facilities in the Newly Independent States. The total land area damaged by their production activities is 80,500 ha, and about 220,000 ha may be affected eventually by radioactive products transferred by air streams, surface water flows, and so forth.</a:t>
            </a:r>
            <a:endParaRPr lang="en-US"/>
          </a:p>
        </p:txBody>
      </p:sp>
      <p:sp>
        <p:nvSpPr>
          <p:cNvPr id="296970" name="Text Box 10"/>
          <p:cNvSpPr txBox="1">
            <a:spLocks noChangeArrowheads="1"/>
          </p:cNvSpPr>
          <p:nvPr/>
        </p:nvSpPr>
        <p:spPr bwMode="auto">
          <a:xfrm>
            <a:off x="73025" y="228600"/>
            <a:ext cx="8994775" cy="946150"/>
          </a:xfrm>
          <a:prstGeom prst="rect">
            <a:avLst/>
          </a:prstGeom>
          <a:noFill/>
          <a:ln w="9525">
            <a:noFill/>
            <a:miter lim="800000"/>
            <a:headEnd/>
            <a:tailEnd/>
          </a:ln>
        </p:spPr>
        <p:txBody>
          <a:bodyPr wrap="none">
            <a:spAutoFit/>
          </a:bodyPr>
          <a:lstStyle/>
          <a:p>
            <a:r>
              <a:rPr lang="en-US" sz="1600" u="sng">
                <a:solidFill>
                  <a:schemeClr val="accent2"/>
                </a:solidFill>
                <a:latin typeface="Helvetica" pitchFamily="16" charset="0"/>
                <a:hlinkClick r:id="rId3"/>
              </a:rPr>
              <a:t>Cleaning Up Sites Contaminated with Radioactive Materials: International Workshop Proceedings</a:t>
            </a:r>
            <a:r>
              <a:rPr lang="en-US" sz="1600">
                <a:solidFill>
                  <a:schemeClr val="accent2"/>
                </a:solidFill>
                <a:latin typeface="Helvetica" pitchFamily="16" charset="0"/>
              </a:rPr>
              <a:t> </a:t>
            </a:r>
          </a:p>
          <a:p>
            <a:r>
              <a:rPr lang="en-US" sz="1600">
                <a:solidFill>
                  <a:schemeClr val="accent2"/>
                </a:solidFill>
                <a:latin typeface="Helvetica" pitchFamily="16" charset="0"/>
              </a:rPr>
              <a:t>(</a:t>
            </a:r>
            <a:r>
              <a:rPr lang="en-US" sz="1600" b="1">
                <a:solidFill>
                  <a:srgbClr val="FF3C02"/>
                </a:solidFill>
                <a:latin typeface="Helvetica" pitchFamily="16" charset="0"/>
              </a:rPr>
              <a:t>2009</a:t>
            </a:r>
            <a:r>
              <a:rPr lang="en-US" sz="1600">
                <a:solidFill>
                  <a:schemeClr val="accent2"/>
                </a:solidFill>
                <a:latin typeface="Helvetica" pitchFamily="16" charset="0"/>
              </a:rPr>
              <a:t>)  Development, Security, and Cooperation (</a:t>
            </a:r>
            <a:r>
              <a:rPr lang="en-US" sz="1600" u="sng">
                <a:solidFill>
                  <a:schemeClr val="accent2"/>
                </a:solidFill>
                <a:latin typeface="Helvetica" pitchFamily="16" charset="0"/>
                <a:hlinkClick r:id="rId4"/>
              </a:rPr>
              <a:t>DSC</a:t>
            </a:r>
            <a:r>
              <a:rPr lang="en-US" sz="1600">
                <a:solidFill>
                  <a:schemeClr val="accent2"/>
                </a:solidFill>
                <a:latin typeface="Helvetica" pitchFamily="16" charset="0"/>
              </a:rPr>
              <a:t>)</a:t>
            </a:r>
            <a:endParaRPr lang="en-US" sz="1600">
              <a:latin typeface="Helvetica" pitchFamily="16" charset="0"/>
            </a:endParaRPr>
          </a:p>
          <a:p>
            <a:endParaRPr lang="en-US" b="1"/>
          </a:p>
        </p:txBody>
      </p:sp>
      <p:sp>
        <p:nvSpPr>
          <p:cNvPr id="296972" name="Text Box 12"/>
          <p:cNvSpPr txBox="1">
            <a:spLocks noChangeArrowheads="1"/>
          </p:cNvSpPr>
          <p:nvPr/>
        </p:nvSpPr>
        <p:spPr bwMode="auto">
          <a:xfrm>
            <a:off x="1050925" y="838200"/>
            <a:ext cx="6670675" cy="822325"/>
          </a:xfrm>
          <a:prstGeom prst="rect">
            <a:avLst/>
          </a:prstGeom>
          <a:noFill/>
          <a:ln w="9525">
            <a:noFill/>
            <a:miter lim="800000"/>
            <a:headEnd/>
            <a:tailEnd/>
          </a:ln>
        </p:spPr>
        <p:txBody>
          <a:bodyPr wrap="none">
            <a:spAutoFit/>
          </a:bodyPr>
          <a:lstStyle/>
          <a:p>
            <a:r>
              <a:rPr lang="en-US" b="1">
                <a:solidFill>
                  <a:srgbClr val="C65301"/>
                </a:solidFill>
              </a:rPr>
              <a:t>Lands Damaged as a Result of Uranium Ore</a:t>
            </a:r>
          </a:p>
          <a:p>
            <a:r>
              <a:rPr lang="en-US" b="1">
                <a:solidFill>
                  <a:srgbClr val="C65301"/>
                </a:solidFill>
              </a:rPr>
              <a:t>Mining Operations in the Russian Federation</a:t>
            </a:r>
            <a:endParaRPr lang="en-US" b="1"/>
          </a:p>
        </p:txBody>
      </p:sp>
      <p:sp>
        <p:nvSpPr>
          <p:cNvPr id="296973" name="Text Box 13"/>
          <p:cNvSpPr txBox="1">
            <a:spLocks noChangeArrowheads="1"/>
          </p:cNvSpPr>
          <p:nvPr/>
        </p:nvSpPr>
        <p:spPr bwMode="auto">
          <a:xfrm>
            <a:off x="457200" y="1905000"/>
            <a:ext cx="8382000" cy="1616075"/>
          </a:xfrm>
          <a:prstGeom prst="rect">
            <a:avLst/>
          </a:prstGeom>
          <a:noFill/>
          <a:ln w="9525">
            <a:noFill/>
            <a:miter lim="800000"/>
            <a:headEnd/>
            <a:tailEnd/>
          </a:ln>
        </p:spPr>
        <p:txBody>
          <a:bodyPr>
            <a:spAutoFit/>
          </a:bodyPr>
          <a:lstStyle/>
          <a:p>
            <a:r>
              <a:rPr lang="en-US" sz="2000">
                <a:latin typeface="Helvetica" pitchFamily="16" charset="0"/>
              </a:rPr>
              <a:t>The operations of uranium ore mining and processing enterprises inevitably contaminate the environment with solid, liquid, and </a:t>
            </a:r>
          </a:p>
          <a:p>
            <a:r>
              <a:rPr lang="en-US" sz="2000">
                <a:latin typeface="Helvetica" pitchFamily="16" charset="0"/>
              </a:rPr>
              <a:t>gaseous wastes, which are the most voluminous within the nuclear fuel cycle industries and, despite their relatively low activity level,           significantly contribute to the radiation hazard facing the population.</a:t>
            </a:r>
            <a:endParaRPr lang="en-US"/>
          </a:p>
        </p:txBody>
      </p:sp>
      <p:sp>
        <p:nvSpPr>
          <p:cNvPr id="296974" name="Text Box 14"/>
          <p:cNvSpPr txBox="1">
            <a:spLocks noChangeArrowheads="1"/>
          </p:cNvSpPr>
          <p:nvPr/>
        </p:nvSpPr>
        <p:spPr bwMode="auto">
          <a:xfrm>
            <a:off x="3825875" y="6216650"/>
            <a:ext cx="5318125" cy="488950"/>
          </a:xfrm>
          <a:prstGeom prst="rect">
            <a:avLst/>
          </a:prstGeom>
          <a:noFill/>
          <a:ln w="9525">
            <a:noFill/>
            <a:miter lim="800000"/>
            <a:headEnd/>
            <a:tailEnd/>
          </a:ln>
        </p:spPr>
        <p:txBody>
          <a:bodyPr>
            <a:spAutoFit/>
          </a:bodyPr>
          <a:lstStyle/>
          <a:p>
            <a:r>
              <a:rPr lang="en-US" sz="1300" i="1"/>
              <a:t>V. P. Karamushka and V. V. Ostroborodov, All-Russian Research,</a:t>
            </a:r>
            <a:r>
              <a:rPr lang="en-US" sz="1300"/>
              <a:t> </a:t>
            </a:r>
          </a:p>
          <a:p>
            <a:r>
              <a:rPr lang="en-US" sz="1300" i="1"/>
              <a:t>Design, and Surveying Institute of Industrial Technology (VNIPIPT)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403225" y="677863"/>
            <a:ext cx="184150" cy="457200"/>
          </a:xfrm>
          <a:prstGeom prst="rect">
            <a:avLst/>
          </a:prstGeom>
          <a:noFill/>
          <a:ln w="9525">
            <a:noFill/>
            <a:miter lim="800000"/>
            <a:headEnd/>
            <a:tailEnd/>
          </a:ln>
        </p:spPr>
        <p:txBody>
          <a:bodyPr>
            <a:spAutoFit/>
          </a:bodyPr>
          <a:lstStyle/>
          <a:p>
            <a:pPr>
              <a:spcBef>
                <a:spcPct val="50000"/>
              </a:spcBef>
            </a:pPr>
            <a:endParaRPr lang="de-DE" b="1"/>
          </a:p>
        </p:txBody>
      </p:sp>
      <p:sp>
        <p:nvSpPr>
          <p:cNvPr id="524291" name="Text Box 3"/>
          <p:cNvSpPr txBox="1">
            <a:spLocks noChangeArrowheads="1"/>
          </p:cNvSpPr>
          <p:nvPr/>
        </p:nvSpPr>
        <p:spPr bwMode="auto">
          <a:xfrm>
            <a:off x="457200" y="1905000"/>
            <a:ext cx="8382000" cy="1616075"/>
          </a:xfrm>
          <a:prstGeom prst="rect">
            <a:avLst/>
          </a:prstGeom>
          <a:noFill/>
          <a:ln w="9525">
            <a:noFill/>
            <a:miter lim="800000"/>
            <a:headEnd/>
            <a:tailEnd/>
          </a:ln>
        </p:spPr>
        <p:txBody>
          <a:bodyPr>
            <a:spAutoFit/>
          </a:bodyPr>
          <a:lstStyle/>
          <a:p>
            <a:r>
              <a:rPr lang="en-US" sz="2000">
                <a:latin typeface="Helvetica" pitchFamily="16" charset="0"/>
              </a:rPr>
              <a:t>The operations of uranium ore mining and processing enterprises </a:t>
            </a:r>
            <a:r>
              <a:rPr lang="en-US" sz="2000" b="1">
                <a:solidFill>
                  <a:srgbClr val="FF3C02"/>
                </a:solidFill>
                <a:latin typeface="Helvetica" pitchFamily="16" charset="0"/>
              </a:rPr>
              <a:t>inevitably contaminate the environment</a:t>
            </a:r>
            <a:r>
              <a:rPr lang="en-US" sz="2000">
                <a:latin typeface="Helvetica" pitchFamily="16" charset="0"/>
              </a:rPr>
              <a:t> with solid, liquid, and </a:t>
            </a:r>
          </a:p>
          <a:p>
            <a:r>
              <a:rPr lang="en-US" sz="2000">
                <a:latin typeface="Helvetica" pitchFamily="16" charset="0"/>
              </a:rPr>
              <a:t>gaseous wastes, which are the most voluminous within the nuclear fuel cycle industries and, despite their relatively low activity level,           significantly contribute to the radiation hazard facing the population.</a:t>
            </a:r>
            <a:endParaRPr lang="en-US"/>
          </a:p>
        </p:txBody>
      </p:sp>
      <p:sp>
        <p:nvSpPr>
          <p:cNvPr id="524292" name="Text Box 4"/>
          <p:cNvSpPr txBox="1">
            <a:spLocks noChangeArrowheads="1"/>
          </p:cNvSpPr>
          <p:nvPr/>
        </p:nvSpPr>
        <p:spPr bwMode="auto">
          <a:xfrm>
            <a:off x="441325" y="3657600"/>
            <a:ext cx="7864475" cy="2530475"/>
          </a:xfrm>
          <a:prstGeom prst="rect">
            <a:avLst/>
          </a:prstGeom>
          <a:noFill/>
          <a:ln w="9525">
            <a:noFill/>
            <a:miter lim="800000"/>
            <a:headEnd/>
            <a:tailEnd/>
          </a:ln>
        </p:spPr>
        <p:txBody>
          <a:bodyPr>
            <a:spAutoFit/>
          </a:bodyPr>
          <a:lstStyle/>
          <a:p>
            <a:r>
              <a:rPr lang="en-US" sz="2000">
                <a:latin typeface="Helvetica" pitchFamily="16" charset="0"/>
              </a:rPr>
              <a:t>Beginning from the time large-scale uranium ore geological prospecting and mining began in the USSR in 1945, nine industrial complexes were built on the territories of six Soviet republics. The complexes now operate as production facilities in the Newly Independent States. The total land area damaged by their production activities is 80,500 ha, and about 220,000 ha may be affected eventually by radioactive products transferred by air streams, surface water flows, and so forth.</a:t>
            </a:r>
            <a:endParaRPr lang="en-US"/>
          </a:p>
        </p:txBody>
      </p:sp>
      <p:sp>
        <p:nvSpPr>
          <p:cNvPr id="524293" name="Text Box 5"/>
          <p:cNvSpPr txBox="1">
            <a:spLocks noChangeArrowheads="1"/>
          </p:cNvSpPr>
          <p:nvPr/>
        </p:nvSpPr>
        <p:spPr bwMode="auto">
          <a:xfrm>
            <a:off x="73025" y="228600"/>
            <a:ext cx="8994775" cy="946150"/>
          </a:xfrm>
          <a:prstGeom prst="rect">
            <a:avLst/>
          </a:prstGeom>
          <a:noFill/>
          <a:ln w="9525">
            <a:noFill/>
            <a:miter lim="800000"/>
            <a:headEnd/>
            <a:tailEnd/>
          </a:ln>
        </p:spPr>
        <p:txBody>
          <a:bodyPr wrap="none">
            <a:spAutoFit/>
          </a:bodyPr>
          <a:lstStyle/>
          <a:p>
            <a:r>
              <a:rPr lang="en-US" sz="1600" u="sng">
                <a:solidFill>
                  <a:schemeClr val="accent2"/>
                </a:solidFill>
                <a:latin typeface="Helvetica" pitchFamily="16" charset="0"/>
                <a:hlinkClick r:id="rId3"/>
              </a:rPr>
              <a:t>Cleaning Up Sites Contaminated with Radioactive Materials: International Workshop Proceedings</a:t>
            </a:r>
            <a:r>
              <a:rPr lang="en-US" sz="1600">
                <a:solidFill>
                  <a:schemeClr val="accent2"/>
                </a:solidFill>
                <a:latin typeface="Helvetica" pitchFamily="16" charset="0"/>
              </a:rPr>
              <a:t> </a:t>
            </a:r>
          </a:p>
          <a:p>
            <a:r>
              <a:rPr lang="en-US" sz="1600">
                <a:solidFill>
                  <a:schemeClr val="accent2"/>
                </a:solidFill>
                <a:latin typeface="Helvetica" pitchFamily="16" charset="0"/>
              </a:rPr>
              <a:t>(</a:t>
            </a:r>
            <a:r>
              <a:rPr lang="en-US" sz="1600" b="1">
                <a:solidFill>
                  <a:srgbClr val="FF3C02"/>
                </a:solidFill>
                <a:latin typeface="Helvetica" pitchFamily="16" charset="0"/>
              </a:rPr>
              <a:t>2009</a:t>
            </a:r>
            <a:r>
              <a:rPr lang="en-US" sz="1600">
                <a:solidFill>
                  <a:schemeClr val="accent2"/>
                </a:solidFill>
                <a:latin typeface="Helvetica" pitchFamily="16" charset="0"/>
              </a:rPr>
              <a:t>)  Development, Security, and Cooperation (</a:t>
            </a:r>
            <a:r>
              <a:rPr lang="en-US" sz="1600" u="sng">
                <a:solidFill>
                  <a:schemeClr val="accent2"/>
                </a:solidFill>
                <a:latin typeface="Helvetica" pitchFamily="16" charset="0"/>
                <a:hlinkClick r:id="rId4"/>
              </a:rPr>
              <a:t>DSC</a:t>
            </a:r>
            <a:r>
              <a:rPr lang="en-US" sz="1600">
                <a:solidFill>
                  <a:schemeClr val="accent2"/>
                </a:solidFill>
                <a:latin typeface="Helvetica" pitchFamily="16" charset="0"/>
              </a:rPr>
              <a:t>)</a:t>
            </a:r>
            <a:endParaRPr lang="en-US" sz="1600">
              <a:latin typeface="Helvetica" pitchFamily="16" charset="0"/>
            </a:endParaRPr>
          </a:p>
          <a:p>
            <a:endParaRPr lang="en-US" b="1"/>
          </a:p>
        </p:txBody>
      </p:sp>
      <p:sp>
        <p:nvSpPr>
          <p:cNvPr id="524294" name="Text Box 6"/>
          <p:cNvSpPr txBox="1">
            <a:spLocks noChangeArrowheads="1"/>
          </p:cNvSpPr>
          <p:nvPr/>
        </p:nvSpPr>
        <p:spPr bwMode="auto">
          <a:xfrm>
            <a:off x="1050925" y="838200"/>
            <a:ext cx="6670675" cy="822325"/>
          </a:xfrm>
          <a:prstGeom prst="rect">
            <a:avLst/>
          </a:prstGeom>
          <a:noFill/>
          <a:ln w="9525">
            <a:noFill/>
            <a:miter lim="800000"/>
            <a:headEnd/>
            <a:tailEnd/>
          </a:ln>
        </p:spPr>
        <p:txBody>
          <a:bodyPr wrap="none">
            <a:spAutoFit/>
          </a:bodyPr>
          <a:lstStyle/>
          <a:p>
            <a:r>
              <a:rPr lang="en-US" b="1">
                <a:solidFill>
                  <a:srgbClr val="C65301"/>
                </a:solidFill>
              </a:rPr>
              <a:t>Lands Damaged as a Result of Uranium Ore</a:t>
            </a:r>
          </a:p>
          <a:p>
            <a:r>
              <a:rPr lang="en-US" b="1">
                <a:solidFill>
                  <a:srgbClr val="C65301"/>
                </a:solidFill>
              </a:rPr>
              <a:t>Mining Operations in the Russian Federation</a:t>
            </a:r>
            <a:endParaRPr lang="en-US" b="1"/>
          </a:p>
        </p:txBody>
      </p:sp>
      <p:sp>
        <p:nvSpPr>
          <p:cNvPr id="524295" name="Text Box 7"/>
          <p:cNvSpPr txBox="1">
            <a:spLocks noChangeArrowheads="1"/>
          </p:cNvSpPr>
          <p:nvPr/>
        </p:nvSpPr>
        <p:spPr bwMode="auto">
          <a:xfrm>
            <a:off x="3825875" y="6216650"/>
            <a:ext cx="5318125" cy="488950"/>
          </a:xfrm>
          <a:prstGeom prst="rect">
            <a:avLst/>
          </a:prstGeom>
          <a:noFill/>
          <a:ln w="9525">
            <a:noFill/>
            <a:miter lim="800000"/>
            <a:headEnd/>
            <a:tailEnd/>
          </a:ln>
        </p:spPr>
        <p:txBody>
          <a:bodyPr>
            <a:spAutoFit/>
          </a:bodyPr>
          <a:lstStyle/>
          <a:p>
            <a:r>
              <a:rPr lang="en-US" sz="1300" i="1"/>
              <a:t>V. P. Karamushka and V. V. Ostroborodov, All-Russian Research,</a:t>
            </a:r>
            <a:r>
              <a:rPr lang="en-US" sz="1300"/>
              <a:t> </a:t>
            </a:r>
          </a:p>
          <a:p>
            <a:r>
              <a:rPr lang="en-US" sz="1300" i="1"/>
              <a:t>Design, and Surveying Institute of Industrial Technology (VNIPIPT)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403225" y="677863"/>
            <a:ext cx="184150" cy="457200"/>
          </a:xfrm>
          <a:prstGeom prst="rect">
            <a:avLst/>
          </a:prstGeom>
          <a:noFill/>
          <a:ln w="9525">
            <a:noFill/>
            <a:miter lim="800000"/>
            <a:headEnd/>
            <a:tailEnd/>
          </a:ln>
        </p:spPr>
        <p:txBody>
          <a:bodyPr>
            <a:spAutoFit/>
          </a:bodyPr>
          <a:lstStyle/>
          <a:p>
            <a:pPr>
              <a:spcBef>
                <a:spcPct val="50000"/>
              </a:spcBef>
            </a:pPr>
            <a:endParaRPr lang="de-DE" b="1"/>
          </a:p>
        </p:txBody>
      </p:sp>
      <p:sp>
        <p:nvSpPr>
          <p:cNvPr id="522243" name="Text Box 3"/>
          <p:cNvSpPr txBox="1">
            <a:spLocks noChangeArrowheads="1"/>
          </p:cNvSpPr>
          <p:nvPr/>
        </p:nvSpPr>
        <p:spPr bwMode="auto">
          <a:xfrm>
            <a:off x="457200" y="1905000"/>
            <a:ext cx="8686800" cy="1616075"/>
          </a:xfrm>
          <a:prstGeom prst="rect">
            <a:avLst/>
          </a:prstGeom>
          <a:noFill/>
          <a:ln w="9525">
            <a:noFill/>
            <a:miter lim="800000"/>
            <a:headEnd/>
            <a:tailEnd/>
          </a:ln>
        </p:spPr>
        <p:txBody>
          <a:bodyPr>
            <a:spAutoFit/>
          </a:bodyPr>
          <a:lstStyle/>
          <a:p>
            <a:r>
              <a:rPr lang="en-US" sz="2000">
                <a:latin typeface="Helvetica" pitchFamily="16" charset="0"/>
              </a:rPr>
              <a:t>The operations of uranium ore mining and processing enterprises </a:t>
            </a:r>
          </a:p>
          <a:p>
            <a:r>
              <a:rPr lang="en-US" sz="2000" b="1">
                <a:solidFill>
                  <a:srgbClr val="FF3C02"/>
                </a:solidFill>
                <a:latin typeface="Helvetica" pitchFamily="16" charset="0"/>
              </a:rPr>
              <a:t>inevitably contaminate the environment</a:t>
            </a:r>
            <a:r>
              <a:rPr lang="en-US" sz="2000">
                <a:latin typeface="Helvetica" pitchFamily="16" charset="0"/>
              </a:rPr>
              <a:t> with solid, liquid, and </a:t>
            </a:r>
          </a:p>
          <a:p>
            <a:r>
              <a:rPr lang="en-US" sz="2000">
                <a:latin typeface="Helvetica" pitchFamily="16" charset="0"/>
              </a:rPr>
              <a:t>gaseous wastes, which are the most voluminous within the nuclear fuel cycle industries and, despite their relatively low activity level,           </a:t>
            </a:r>
          </a:p>
          <a:p>
            <a:r>
              <a:rPr lang="en-US" sz="2000" b="1">
                <a:solidFill>
                  <a:srgbClr val="FF3C02"/>
                </a:solidFill>
                <a:latin typeface="Helvetica" pitchFamily="16" charset="0"/>
              </a:rPr>
              <a:t>significantly contribute to the radiation hazard facing the population</a:t>
            </a:r>
            <a:r>
              <a:rPr lang="en-US" sz="2000">
                <a:latin typeface="Helvetica" pitchFamily="16" charset="0"/>
              </a:rPr>
              <a:t>.</a:t>
            </a:r>
            <a:endParaRPr lang="en-US"/>
          </a:p>
        </p:txBody>
      </p:sp>
      <p:sp>
        <p:nvSpPr>
          <p:cNvPr id="522244" name="Text Box 4"/>
          <p:cNvSpPr txBox="1">
            <a:spLocks noChangeArrowheads="1"/>
          </p:cNvSpPr>
          <p:nvPr/>
        </p:nvSpPr>
        <p:spPr bwMode="auto">
          <a:xfrm>
            <a:off x="457200" y="3657600"/>
            <a:ext cx="7864475" cy="2530475"/>
          </a:xfrm>
          <a:prstGeom prst="rect">
            <a:avLst/>
          </a:prstGeom>
          <a:noFill/>
          <a:ln w="9525">
            <a:noFill/>
            <a:miter lim="800000"/>
            <a:headEnd/>
            <a:tailEnd/>
          </a:ln>
        </p:spPr>
        <p:txBody>
          <a:bodyPr>
            <a:spAutoFit/>
          </a:bodyPr>
          <a:lstStyle/>
          <a:p>
            <a:r>
              <a:rPr lang="en-US" sz="2000">
                <a:latin typeface="Helvetica" pitchFamily="16" charset="0"/>
              </a:rPr>
              <a:t>Beginning from the time large-scale uranium ore geological prospecting and mining began in the USSR in 1945, nine industrial complexes were built on the territories of six Soviet republics. The complexes now operate as production facilities in the Newly Independent States. The total land area damaged by their production activities is 80,500 ha, and about 220,000 ha may be affected eventually by radioactive products transferred by air streams, surface water flows, and so forth.</a:t>
            </a:r>
            <a:endParaRPr lang="en-US"/>
          </a:p>
        </p:txBody>
      </p:sp>
      <p:sp>
        <p:nvSpPr>
          <p:cNvPr id="522245" name="Text Box 5"/>
          <p:cNvSpPr txBox="1">
            <a:spLocks noChangeArrowheads="1"/>
          </p:cNvSpPr>
          <p:nvPr/>
        </p:nvSpPr>
        <p:spPr bwMode="auto">
          <a:xfrm>
            <a:off x="73025" y="228600"/>
            <a:ext cx="8994775" cy="946150"/>
          </a:xfrm>
          <a:prstGeom prst="rect">
            <a:avLst/>
          </a:prstGeom>
          <a:noFill/>
          <a:ln w="9525">
            <a:noFill/>
            <a:miter lim="800000"/>
            <a:headEnd/>
            <a:tailEnd/>
          </a:ln>
        </p:spPr>
        <p:txBody>
          <a:bodyPr wrap="none">
            <a:spAutoFit/>
          </a:bodyPr>
          <a:lstStyle/>
          <a:p>
            <a:r>
              <a:rPr lang="en-US" sz="1600" u="sng">
                <a:solidFill>
                  <a:schemeClr val="accent2"/>
                </a:solidFill>
                <a:latin typeface="Helvetica" pitchFamily="16" charset="0"/>
                <a:hlinkClick r:id="rId3"/>
              </a:rPr>
              <a:t>Cleaning Up Sites Contaminated with Radioactive Materials: International Workshop Proceedings</a:t>
            </a:r>
            <a:r>
              <a:rPr lang="en-US" sz="1600">
                <a:solidFill>
                  <a:schemeClr val="accent2"/>
                </a:solidFill>
                <a:latin typeface="Helvetica" pitchFamily="16" charset="0"/>
              </a:rPr>
              <a:t> </a:t>
            </a:r>
          </a:p>
          <a:p>
            <a:r>
              <a:rPr lang="en-US" sz="1600">
                <a:solidFill>
                  <a:schemeClr val="accent2"/>
                </a:solidFill>
                <a:latin typeface="Helvetica" pitchFamily="16" charset="0"/>
              </a:rPr>
              <a:t>(</a:t>
            </a:r>
            <a:r>
              <a:rPr lang="en-US" sz="1600" b="1">
                <a:solidFill>
                  <a:srgbClr val="FF3C02"/>
                </a:solidFill>
                <a:latin typeface="Helvetica" pitchFamily="16" charset="0"/>
              </a:rPr>
              <a:t>2009</a:t>
            </a:r>
            <a:r>
              <a:rPr lang="en-US" sz="1600">
                <a:solidFill>
                  <a:schemeClr val="accent2"/>
                </a:solidFill>
                <a:latin typeface="Helvetica" pitchFamily="16" charset="0"/>
              </a:rPr>
              <a:t>)  Development, Security, and Cooperation (</a:t>
            </a:r>
            <a:r>
              <a:rPr lang="en-US" sz="1600" u="sng">
                <a:solidFill>
                  <a:schemeClr val="accent2"/>
                </a:solidFill>
                <a:latin typeface="Helvetica" pitchFamily="16" charset="0"/>
                <a:hlinkClick r:id="rId4"/>
              </a:rPr>
              <a:t>DSC</a:t>
            </a:r>
            <a:r>
              <a:rPr lang="en-US" sz="1600">
                <a:solidFill>
                  <a:schemeClr val="accent2"/>
                </a:solidFill>
                <a:latin typeface="Helvetica" pitchFamily="16" charset="0"/>
              </a:rPr>
              <a:t>)</a:t>
            </a:r>
            <a:endParaRPr lang="en-US" sz="1600">
              <a:latin typeface="Helvetica" pitchFamily="16" charset="0"/>
            </a:endParaRPr>
          </a:p>
          <a:p>
            <a:endParaRPr lang="en-US" b="1"/>
          </a:p>
        </p:txBody>
      </p:sp>
      <p:sp>
        <p:nvSpPr>
          <p:cNvPr id="522246" name="Text Box 6"/>
          <p:cNvSpPr txBox="1">
            <a:spLocks noChangeArrowheads="1"/>
          </p:cNvSpPr>
          <p:nvPr/>
        </p:nvSpPr>
        <p:spPr bwMode="auto">
          <a:xfrm>
            <a:off x="1050925" y="838200"/>
            <a:ext cx="6670675" cy="822325"/>
          </a:xfrm>
          <a:prstGeom prst="rect">
            <a:avLst/>
          </a:prstGeom>
          <a:noFill/>
          <a:ln w="9525">
            <a:noFill/>
            <a:miter lim="800000"/>
            <a:headEnd/>
            <a:tailEnd/>
          </a:ln>
        </p:spPr>
        <p:txBody>
          <a:bodyPr wrap="none">
            <a:spAutoFit/>
          </a:bodyPr>
          <a:lstStyle/>
          <a:p>
            <a:r>
              <a:rPr lang="en-US" b="1">
                <a:solidFill>
                  <a:srgbClr val="C65301"/>
                </a:solidFill>
              </a:rPr>
              <a:t>Lands Damaged as a Result of Uranium Ore</a:t>
            </a:r>
          </a:p>
          <a:p>
            <a:r>
              <a:rPr lang="en-US" b="1">
                <a:solidFill>
                  <a:srgbClr val="C65301"/>
                </a:solidFill>
              </a:rPr>
              <a:t>Mining Operations in the Russian Federation</a:t>
            </a:r>
            <a:endParaRPr lang="en-US" b="1"/>
          </a:p>
        </p:txBody>
      </p:sp>
      <p:sp>
        <p:nvSpPr>
          <p:cNvPr id="522247" name="Text Box 7"/>
          <p:cNvSpPr txBox="1">
            <a:spLocks noChangeArrowheads="1"/>
          </p:cNvSpPr>
          <p:nvPr/>
        </p:nvSpPr>
        <p:spPr bwMode="auto">
          <a:xfrm>
            <a:off x="3825875" y="6216650"/>
            <a:ext cx="5318125" cy="488950"/>
          </a:xfrm>
          <a:prstGeom prst="rect">
            <a:avLst/>
          </a:prstGeom>
          <a:noFill/>
          <a:ln w="9525">
            <a:noFill/>
            <a:miter lim="800000"/>
            <a:headEnd/>
            <a:tailEnd/>
          </a:ln>
        </p:spPr>
        <p:txBody>
          <a:bodyPr>
            <a:spAutoFit/>
          </a:bodyPr>
          <a:lstStyle/>
          <a:p>
            <a:r>
              <a:rPr lang="en-US" sz="1300" i="1"/>
              <a:t>V. P. Karamushka and V. V. Ostroborodov, All-Russian Research,</a:t>
            </a:r>
            <a:r>
              <a:rPr lang="en-US" sz="1300"/>
              <a:t> </a:t>
            </a:r>
          </a:p>
          <a:p>
            <a:r>
              <a:rPr lang="en-US" sz="1300" i="1"/>
              <a:t>Design, and Surveying Institute of Industrial Technology (VNIPIPT)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403225" y="677863"/>
            <a:ext cx="184150" cy="457200"/>
          </a:xfrm>
          <a:prstGeom prst="rect">
            <a:avLst/>
          </a:prstGeom>
          <a:noFill/>
          <a:ln w="9525">
            <a:noFill/>
            <a:miter lim="800000"/>
            <a:headEnd/>
            <a:tailEnd/>
          </a:ln>
        </p:spPr>
        <p:txBody>
          <a:bodyPr>
            <a:spAutoFit/>
          </a:bodyPr>
          <a:lstStyle/>
          <a:p>
            <a:pPr>
              <a:spcBef>
                <a:spcPct val="50000"/>
              </a:spcBef>
            </a:pPr>
            <a:endParaRPr lang="de-DE" b="1"/>
          </a:p>
        </p:txBody>
      </p:sp>
      <p:sp>
        <p:nvSpPr>
          <p:cNvPr id="526339" name="Text Box 3"/>
          <p:cNvSpPr txBox="1">
            <a:spLocks noChangeArrowheads="1"/>
          </p:cNvSpPr>
          <p:nvPr/>
        </p:nvSpPr>
        <p:spPr bwMode="auto">
          <a:xfrm>
            <a:off x="457200" y="1905000"/>
            <a:ext cx="8686800" cy="1616075"/>
          </a:xfrm>
          <a:prstGeom prst="rect">
            <a:avLst/>
          </a:prstGeom>
          <a:noFill/>
          <a:ln w="9525">
            <a:noFill/>
            <a:miter lim="800000"/>
            <a:headEnd/>
            <a:tailEnd/>
          </a:ln>
        </p:spPr>
        <p:txBody>
          <a:bodyPr>
            <a:spAutoFit/>
          </a:bodyPr>
          <a:lstStyle/>
          <a:p>
            <a:r>
              <a:rPr lang="en-US" sz="2000">
                <a:latin typeface="Helvetica" pitchFamily="16" charset="0"/>
              </a:rPr>
              <a:t>The operations of uranium ore mining and processing enterprises </a:t>
            </a:r>
          </a:p>
          <a:p>
            <a:r>
              <a:rPr lang="en-US" sz="2000" b="1">
                <a:solidFill>
                  <a:srgbClr val="FF3C02"/>
                </a:solidFill>
                <a:latin typeface="Helvetica" pitchFamily="16" charset="0"/>
              </a:rPr>
              <a:t>inevitably contaminate the environment</a:t>
            </a:r>
            <a:r>
              <a:rPr lang="en-US" sz="2000">
                <a:latin typeface="Helvetica" pitchFamily="16" charset="0"/>
              </a:rPr>
              <a:t> with solid, liquid, and </a:t>
            </a:r>
          </a:p>
          <a:p>
            <a:r>
              <a:rPr lang="en-US" sz="2000">
                <a:latin typeface="Helvetica" pitchFamily="16" charset="0"/>
              </a:rPr>
              <a:t>gaseous wastes, which are the most voluminous within the nuclear fuel cycle industries and, despite their relatively low activity level,           </a:t>
            </a:r>
          </a:p>
          <a:p>
            <a:r>
              <a:rPr lang="en-US" sz="2000" b="1">
                <a:solidFill>
                  <a:srgbClr val="FF3C02"/>
                </a:solidFill>
                <a:latin typeface="Helvetica" pitchFamily="16" charset="0"/>
              </a:rPr>
              <a:t>significantly contribute to the radiation hazard facing the population</a:t>
            </a:r>
            <a:r>
              <a:rPr lang="en-US" sz="2000">
                <a:latin typeface="Helvetica" pitchFamily="16" charset="0"/>
              </a:rPr>
              <a:t>.</a:t>
            </a:r>
            <a:endParaRPr lang="en-US"/>
          </a:p>
        </p:txBody>
      </p:sp>
      <p:sp>
        <p:nvSpPr>
          <p:cNvPr id="526340" name="Text Box 4"/>
          <p:cNvSpPr txBox="1">
            <a:spLocks noChangeArrowheads="1"/>
          </p:cNvSpPr>
          <p:nvPr/>
        </p:nvSpPr>
        <p:spPr bwMode="auto">
          <a:xfrm>
            <a:off x="441325" y="3657600"/>
            <a:ext cx="7864475" cy="2530475"/>
          </a:xfrm>
          <a:prstGeom prst="rect">
            <a:avLst/>
          </a:prstGeom>
          <a:noFill/>
          <a:ln w="9525">
            <a:noFill/>
            <a:miter lim="800000"/>
            <a:headEnd/>
            <a:tailEnd/>
          </a:ln>
        </p:spPr>
        <p:txBody>
          <a:bodyPr>
            <a:spAutoFit/>
          </a:bodyPr>
          <a:lstStyle/>
          <a:p>
            <a:r>
              <a:rPr lang="en-US" sz="2000">
                <a:latin typeface="Helvetica" pitchFamily="16" charset="0"/>
              </a:rPr>
              <a:t>Beginning from the time large-scale uranium ore geological prospecting and mining began in the USSR in 1945, nine industrial complexes were built on the territories of six Soviet republics. The complexes now operate as production facilities in the Newly Independent States. </a:t>
            </a:r>
            <a:r>
              <a:rPr lang="en-US" sz="2000" b="1">
                <a:solidFill>
                  <a:srgbClr val="FF3C02"/>
                </a:solidFill>
                <a:latin typeface="Helvetica" pitchFamily="16" charset="0"/>
              </a:rPr>
              <a:t>The total land area damaged by their production activities is 80,500 ha, and about 220,000 ha may be affected eventually by radioactive products</a:t>
            </a:r>
            <a:r>
              <a:rPr lang="en-US" sz="2000">
                <a:latin typeface="Helvetica" pitchFamily="16" charset="0"/>
              </a:rPr>
              <a:t> transferred by air streams, surface water flows, and so forth.</a:t>
            </a:r>
            <a:endParaRPr lang="en-US"/>
          </a:p>
        </p:txBody>
      </p:sp>
      <p:sp>
        <p:nvSpPr>
          <p:cNvPr id="526341" name="Text Box 5"/>
          <p:cNvSpPr txBox="1">
            <a:spLocks noChangeArrowheads="1"/>
          </p:cNvSpPr>
          <p:nvPr/>
        </p:nvSpPr>
        <p:spPr bwMode="auto">
          <a:xfrm>
            <a:off x="73025" y="228600"/>
            <a:ext cx="8994775" cy="946150"/>
          </a:xfrm>
          <a:prstGeom prst="rect">
            <a:avLst/>
          </a:prstGeom>
          <a:noFill/>
          <a:ln w="9525">
            <a:noFill/>
            <a:miter lim="800000"/>
            <a:headEnd/>
            <a:tailEnd/>
          </a:ln>
        </p:spPr>
        <p:txBody>
          <a:bodyPr wrap="none">
            <a:spAutoFit/>
          </a:bodyPr>
          <a:lstStyle/>
          <a:p>
            <a:r>
              <a:rPr lang="en-US" sz="1600" u="sng">
                <a:solidFill>
                  <a:schemeClr val="accent2"/>
                </a:solidFill>
                <a:latin typeface="Helvetica" pitchFamily="16" charset="0"/>
                <a:hlinkClick r:id="rId3"/>
              </a:rPr>
              <a:t>Cleaning Up Sites Contaminated with Radioactive Materials: International Workshop Proceedings</a:t>
            </a:r>
            <a:r>
              <a:rPr lang="en-US" sz="1600">
                <a:solidFill>
                  <a:schemeClr val="accent2"/>
                </a:solidFill>
                <a:latin typeface="Helvetica" pitchFamily="16" charset="0"/>
              </a:rPr>
              <a:t> </a:t>
            </a:r>
          </a:p>
          <a:p>
            <a:r>
              <a:rPr lang="en-US" sz="1600">
                <a:solidFill>
                  <a:schemeClr val="accent2"/>
                </a:solidFill>
                <a:latin typeface="Helvetica" pitchFamily="16" charset="0"/>
              </a:rPr>
              <a:t>(</a:t>
            </a:r>
            <a:r>
              <a:rPr lang="en-US" sz="1600" b="1">
                <a:solidFill>
                  <a:srgbClr val="FF3C02"/>
                </a:solidFill>
                <a:latin typeface="Helvetica" pitchFamily="16" charset="0"/>
              </a:rPr>
              <a:t>2009</a:t>
            </a:r>
            <a:r>
              <a:rPr lang="en-US" sz="1600">
                <a:solidFill>
                  <a:schemeClr val="accent2"/>
                </a:solidFill>
                <a:latin typeface="Helvetica" pitchFamily="16" charset="0"/>
              </a:rPr>
              <a:t>)  Development, Security, and Cooperation (</a:t>
            </a:r>
            <a:r>
              <a:rPr lang="en-US" sz="1600" u="sng">
                <a:solidFill>
                  <a:schemeClr val="accent2"/>
                </a:solidFill>
                <a:latin typeface="Helvetica" pitchFamily="16" charset="0"/>
                <a:hlinkClick r:id="rId4"/>
              </a:rPr>
              <a:t>DSC</a:t>
            </a:r>
            <a:r>
              <a:rPr lang="en-US" sz="1600">
                <a:solidFill>
                  <a:schemeClr val="accent2"/>
                </a:solidFill>
                <a:latin typeface="Helvetica" pitchFamily="16" charset="0"/>
              </a:rPr>
              <a:t>)</a:t>
            </a:r>
            <a:endParaRPr lang="en-US" sz="1600">
              <a:latin typeface="Helvetica" pitchFamily="16" charset="0"/>
            </a:endParaRPr>
          </a:p>
          <a:p>
            <a:endParaRPr lang="en-US" b="1"/>
          </a:p>
        </p:txBody>
      </p:sp>
      <p:sp>
        <p:nvSpPr>
          <p:cNvPr id="526342" name="Text Box 6"/>
          <p:cNvSpPr txBox="1">
            <a:spLocks noChangeArrowheads="1"/>
          </p:cNvSpPr>
          <p:nvPr/>
        </p:nvSpPr>
        <p:spPr bwMode="auto">
          <a:xfrm>
            <a:off x="1050925" y="838200"/>
            <a:ext cx="6670675" cy="822325"/>
          </a:xfrm>
          <a:prstGeom prst="rect">
            <a:avLst/>
          </a:prstGeom>
          <a:noFill/>
          <a:ln w="9525">
            <a:noFill/>
            <a:miter lim="800000"/>
            <a:headEnd/>
            <a:tailEnd/>
          </a:ln>
        </p:spPr>
        <p:txBody>
          <a:bodyPr wrap="none">
            <a:spAutoFit/>
          </a:bodyPr>
          <a:lstStyle/>
          <a:p>
            <a:r>
              <a:rPr lang="en-US" b="1">
                <a:solidFill>
                  <a:srgbClr val="C65301"/>
                </a:solidFill>
              </a:rPr>
              <a:t>Lands Damaged as a Result of Uranium Ore</a:t>
            </a:r>
          </a:p>
          <a:p>
            <a:r>
              <a:rPr lang="en-US" b="1">
                <a:solidFill>
                  <a:srgbClr val="C65301"/>
                </a:solidFill>
              </a:rPr>
              <a:t>Mining Operations in the Russian Federation</a:t>
            </a:r>
            <a:endParaRPr lang="en-US" b="1"/>
          </a:p>
        </p:txBody>
      </p:sp>
      <p:sp>
        <p:nvSpPr>
          <p:cNvPr id="526343" name="Text Box 7"/>
          <p:cNvSpPr txBox="1">
            <a:spLocks noChangeArrowheads="1"/>
          </p:cNvSpPr>
          <p:nvPr/>
        </p:nvSpPr>
        <p:spPr bwMode="auto">
          <a:xfrm>
            <a:off x="3825875" y="6216650"/>
            <a:ext cx="5318125" cy="488950"/>
          </a:xfrm>
          <a:prstGeom prst="rect">
            <a:avLst/>
          </a:prstGeom>
          <a:noFill/>
          <a:ln w="9525">
            <a:noFill/>
            <a:miter lim="800000"/>
            <a:headEnd/>
            <a:tailEnd/>
          </a:ln>
        </p:spPr>
        <p:txBody>
          <a:bodyPr>
            <a:spAutoFit/>
          </a:bodyPr>
          <a:lstStyle/>
          <a:p>
            <a:r>
              <a:rPr lang="en-US" sz="1300" i="1"/>
              <a:t>V. P. Karamushka and V. V. Ostroborodov, All-Russian Research,</a:t>
            </a:r>
            <a:r>
              <a:rPr lang="en-US" sz="1300"/>
              <a:t> </a:t>
            </a:r>
          </a:p>
          <a:p>
            <a:r>
              <a:rPr lang="en-US" sz="1300" i="1"/>
              <a:t>Design, and Surveying Institute of Industrial Technology (VNIPIPT)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114800" y="3086100"/>
            <a:ext cx="914400" cy="685800"/>
          </a:xfrm>
        </p:spPr>
        <p:txBody>
          <a:bodyPr/>
          <a:lstStyle/>
          <a:p>
            <a:r>
              <a:rPr lang="en-US" sz="400"/>
              <a:t>Maids of Muslyumovo</a:t>
            </a:r>
            <a:endParaRPr lang="en-US"/>
          </a:p>
        </p:txBody>
      </p:sp>
      <p:pic>
        <p:nvPicPr>
          <p:cNvPr id="397315" name="Picture 3" descr="074_maids_of_muslyumovo"/>
          <p:cNvPicPr>
            <a:picLocks noChangeAspect="1" noChangeArrowheads="1"/>
          </p:cNvPicPr>
          <p:nvPr/>
        </p:nvPicPr>
        <p:blipFill>
          <a:blip r:embed="rId3" cstate="print"/>
          <a:srcRect/>
          <a:stretch>
            <a:fillRect/>
          </a:stretch>
        </p:blipFill>
        <p:spPr bwMode="auto">
          <a:xfrm>
            <a:off x="228600" y="381000"/>
            <a:ext cx="8686800" cy="5688013"/>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1" name="Picture 3" descr="peace_bell_hiroshima"/>
          <p:cNvPicPr>
            <a:picLocks noChangeAspect="1" noChangeArrowheads="1"/>
          </p:cNvPicPr>
          <p:nvPr/>
        </p:nvPicPr>
        <p:blipFill>
          <a:blip r:embed="rId3" cstate="print"/>
          <a:srcRect/>
          <a:stretch>
            <a:fillRect/>
          </a:stretch>
        </p:blipFill>
        <p:spPr bwMode="auto">
          <a:xfrm>
            <a:off x="152400" y="447675"/>
            <a:ext cx="8763000" cy="591026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3" name="Picture 3" descr="striking_the_atom"/>
          <p:cNvPicPr>
            <a:picLocks noChangeAspect="1" noChangeArrowheads="1"/>
          </p:cNvPicPr>
          <p:nvPr/>
        </p:nvPicPr>
        <p:blipFill>
          <a:blip r:embed="rId3" cstate="print"/>
          <a:srcRect/>
          <a:stretch>
            <a:fillRect/>
          </a:stretch>
        </p:blipFill>
        <p:spPr bwMode="auto">
          <a:xfrm>
            <a:off x="152400" y="385763"/>
            <a:ext cx="8839200" cy="58832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7666" name="Rectangle 2"/>
          <p:cNvSpPr>
            <a:spLocks noGrp="1" noChangeArrowheads="1"/>
          </p:cNvSpPr>
          <p:nvPr>
            <p:ph type="ctrTitle"/>
          </p:nvPr>
        </p:nvSpPr>
        <p:spPr>
          <a:xfrm>
            <a:off x="1828800" y="2133600"/>
            <a:ext cx="5410200" cy="1143000"/>
          </a:xfrm>
        </p:spPr>
        <p:txBody>
          <a:bodyPr/>
          <a:lstStyle/>
          <a:p>
            <a:r>
              <a:rPr lang="en-US" b="1">
                <a:solidFill>
                  <a:srgbClr val="FF3C02"/>
                </a:solidFill>
              </a:rPr>
              <a:t>Uranium:</a:t>
            </a:r>
            <a:br>
              <a:rPr lang="en-US" b="1">
                <a:solidFill>
                  <a:srgbClr val="FF3C02"/>
                </a:solidFill>
              </a:rPr>
            </a:br>
            <a:r>
              <a:rPr lang="en-US" b="1">
                <a:solidFill>
                  <a:srgbClr val="FF3C02"/>
                </a:solidFill>
              </a:rPr>
              <a:t>A Medical Epilogue</a:t>
            </a:r>
            <a:endParaRPr lang="en-US"/>
          </a:p>
        </p:txBody>
      </p:sp>
      <p:sp>
        <p:nvSpPr>
          <p:cNvPr id="497667" name="Text Box 3"/>
          <p:cNvSpPr txBox="1">
            <a:spLocks noChangeArrowheads="1"/>
          </p:cNvSpPr>
          <p:nvPr/>
        </p:nvSpPr>
        <p:spPr bwMode="auto">
          <a:xfrm>
            <a:off x="7118350" y="6034088"/>
            <a:ext cx="1568450" cy="366712"/>
          </a:xfrm>
          <a:prstGeom prst="rect">
            <a:avLst/>
          </a:prstGeom>
          <a:noFill/>
          <a:ln w="9525">
            <a:noFill/>
            <a:miter lim="800000"/>
            <a:headEnd/>
            <a:tailEnd/>
          </a:ln>
        </p:spPr>
        <p:txBody>
          <a:bodyPr wrap="none">
            <a:spAutoFit/>
          </a:bodyPr>
          <a:lstStyle/>
          <a:p>
            <a:pPr algn="ctr"/>
            <a:r>
              <a:rPr lang="en-US" sz="1800"/>
              <a:t>www.ccnr.org</a:t>
            </a:r>
            <a:endParaRPr lang="en-US" i="1"/>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4305300" y="3162300"/>
            <a:ext cx="533400" cy="533400"/>
          </a:xfrm>
        </p:spPr>
        <p:txBody>
          <a:bodyPr/>
          <a:lstStyle/>
          <a:p>
            <a:r>
              <a:rPr lang="en-US" sz="400"/>
              <a:t>Pat Lawson</a:t>
            </a:r>
          </a:p>
        </p:txBody>
      </p:sp>
      <p:pic>
        <p:nvPicPr>
          <p:cNvPr id="452615" name="Picture 7" descr="Karl_Morgan"/>
          <p:cNvPicPr>
            <a:picLocks noChangeAspect="1" noChangeArrowheads="1"/>
          </p:cNvPicPr>
          <p:nvPr/>
        </p:nvPicPr>
        <p:blipFill>
          <a:blip r:embed="rId3" cstate="print"/>
          <a:srcRect/>
          <a:stretch>
            <a:fillRect/>
          </a:stretch>
        </p:blipFill>
        <p:spPr bwMode="auto">
          <a:xfrm>
            <a:off x="2238375" y="82550"/>
            <a:ext cx="4619625" cy="6775450"/>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3886200" y="3162300"/>
            <a:ext cx="1371600" cy="533400"/>
          </a:xfrm>
        </p:spPr>
        <p:txBody>
          <a:bodyPr/>
          <a:lstStyle/>
          <a:p>
            <a:r>
              <a:rPr lang="en-US" sz="400"/>
              <a:t>Abandoned Ore Sacks</a:t>
            </a:r>
            <a:endParaRPr lang="en-US"/>
          </a:p>
        </p:txBody>
      </p:sp>
      <p:pic>
        <p:nvPicPr>
          <p:cNvPr id="352259" name="Picture 3"/>
          <p:cNvPicPr>
            <a:picLocks noChangeAspect="1" noChangeArrowheads="1"/>
          </p:cNvPicPr>
          <p:nvPr/>
        </p:nvPicPr>
        <p:blipFill>
          <a:blip r:embed="rId3" cstate="print"/>
          <a:srcRect/>
          <a:stretch>
            <a:fillRect/>
          </a:stretch>
        </p:blipFill>
        <p:spPr bwMode="auto">
          <a:xfrm>
            <a:off x="2587625" y="0"/>
            <a:ext cx="4575175" cy="685165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0" y="1604963"/>
            <a:ext cx="9144000" cy="0"/>
          </a:xfrm>
          <a:prstGeom prst="rect">
            <a:avLst/>
          </a:prstGeom>
          <a:noFill/>
          <a:ln w="9525">
            <a:noFill/>
            <a:miter lim="800000"/>
            <a:headEnd/>
            <a:tailEnd/>
          </a:ln>
          <a:effectLst/>
        </p:spPr>
        <p:txBody>
          <a:bodyPr wrap="none" anchor="ctr">
            <a:spAutoFit/>
          </a:bodyPr>
          <a:lstStyle/>
          <a:p>
            <a:endParaRPr lang="de-DE"/>
          </a:p>
        </p:txBody>
      </p:sp>
      <p:pic>
        <p:nvPicPr>
          <p:cNvPr id="481283" name="Picture 3"/>
          <p:cNvPicPr>
            <a:picLocks noChangeAspect="1" noChangeArrowheads="1"/>
          </p:cNvPicPr>
          <p:nvPr/>
        </p:nvPicPr>
        <p:blipFill>
          <a:blip r:embed="rId3" cstate="print"/>
          <a:srcRect/>
          <a:stretch>
            <a:fillRect/>
          </a:stretch>
        </p:blipFill>
        <p:spPr bwMode="auto">
          <a:xfrm>
            <a:off x="381000" y="457200"/>
            <a:ext cx="8162925" cy="5400675"/>
          </a:xfrm>
          <a:prstGeom prst="rect">
            <a:avLst/>
          </a:prstGeom>
          <a:noFill/>
          <a:ln w="9525">
            <a:noFill/>
            <a:miter lim="800000"/>
            <a:headEnd/>
            <a:tailEnd/>
          </a:ln>
          <a:effectLst/>
        </p:spPr>
      </p:pic>
      <p:sp>
        <p:nvSpPr>
          <p:cNvPr id="481284" name="Text Box 4"/>
          <p:cNvSpPr txBox="1">
            <a:spLocks noChangeArrowheads="1"/>
          </p:cNvSpPr>
          <p:nvPr/>
        </p:nvSpPr>
        <p:spPr bwMode="auto">
          <a:xfrm>
            <a:off x="1524000" y="304800"/>
            <a:ext cx="6781800" cy="701675"/>
          </a:xfrm>
          <a:prstGeom prst="rect">
            <a:avLst/>
          </a:prstGeom>
          <a:solidFill>
            <a:schemeClr val="bg1"/>
          </a:solidFill>
          <a:ln w="9525">
            <a:noFill/>
            <a:miter lim="800000"/>
            <a:headEnd/>
            <a:tailEnd/>
          </a:ln>
          <a:effectLst/>
        </p:spPr>
        <p:txBody>
          <a:bodyPr>
            <a:spAutoFit/>
          </a:bodyPr>
          <a:lstStyle/>
          <a:p>
            <a:pPr algn="ctr">
              <a:spcBef>
                <a:spcPct val="50000"/>
              </a:spcBef>
            </a:pPr>
            <a:r>
              <a:rPr lang="en-GB" sz="2000">
                <a:solidFill>
                  <a:srgbClr val="150FC7"/>
                </a:solidFill>
              </a:rPr>
              <a:t>Dose Coefficients for an adult (ingestion) in microSieverts per Becquerel (official figures from EURATOM 96/29)</a:t>
            </a:r>
          </a:p>
        </p:txBody>
      </p:sp>
      <p:sp>
        <p:nvSpPr>
          <p:cNvPr id="481285" name="Text Box 5"/>
          <p:cNvSpPr txBox="1">
            <a:spLocks noChangeArrowheads="1"/>
          </p:cNvSpPr>
          <p:nvPr/>
        </p:nvSpPr>
        <p:spPr bwMode="auto">
          <a:xfrm>
            <a:off x="3581400" y="1447800"/>
            <a:ext cx="2305050" cy="366713"/>
          </a:xfrm>
          <a:prstGeom prst="rect">
            <a:avLst/>
          </a:prstGeom>
          <a:solidFill>
            <a:schemeClr val="bg1"/>
          </a:solidFill>
          <a:ln w="9525">
            <a:noFill/>
            <a:miter lim="800000"/>
            <a:headEnd/>
            <a:tailEnd/>
          </a:ln>
          <a:effectLst/>
        </p:spPr>
        <p:txBody>
          <a:bodyPr>
            <a:spAutoFit/>
          </a:bodyPr>
          <a:lstStyle/>
          <a:p>
            <a:pPr>
              <a:spcBef>
                <a:spcPct val="50000"/>
              </a:spcBef>
            </a:pPr>
            <a:r>
              <a:rPr lang="en-GB" sz="1800">
                <a:solidFill>
                  <a:srgbClr val="3210BA"/>
                </a:solidFill>
              </a:rPr>
              <a:t>Polonium 210</a:t>
            </a:r>
          </a:p>
        </p:txBody>
      </p:sp>
      <p:sp>
        <p:nvSpPr>
          <p:cNvPr id="481286" name="Line 6"/>
          <p:cNvSpPr>
            <a:spLocks noChangeShapeType="1"/>
          </p:cNvSpPr>
          <p:nvPr/>
        </p:nvSpPr>
        <p:spPr bwMode="auto">
          <a:xfrm>
            <a:off x="3851275" y="2492375"/>
            <a:ext cx="1512888" cy="504825"/>
          </a:xfrm>
          <a:prstGeom prst="line">
            <a:avLst/>
          </a:prstGeom>
          <a:noFill/>
          <a:ln w="28575">
            <a:solidFill>
              <a:schemeClr val="bg1"/>
            </a:solidFill>
            <a:round/>
            <a:headEnd/>
            <a:tailEnd type="triangle" w="med" len="med"/>
          </a:ln>
          <a:effectLst/>
        </p:spPr>
        <p:txBody>
          <a:bodyPr/>
          <a:lstStyle/>
          <a:p>
            <a:endParaRPr lang="de-DE"/>
          </a:p>
        </p:txBody>
      </p:sp>
      <p:sp>
        <p:nvSpPr>
          <p:cNvPr id="481287" name="Text Box 7"/>
          <p:cNvSpPr txBox="1">
            <a:spLocks noChangeArrowheads="1"/>
          </p:cNvSpPr>
          <p:nvPr/>
        </p:nvSpPr>
        <p:spPr bwMode="auto">
          <a:xfrm>
            <a:off x="2627313" y="2205038"/>
            <a:ext cx="1563687" cy="366712"/>
          </a:xfrm>
          <a:prstGeom prst="rect">
            <a:avLst/>
          </a:prstGeom>
          <a:solidFill>
            <a:schemeClr val="bg1"/>
          </a:solidFill>
          <a:ln w="9525">
            <a:noFill/>
            <a:miter lim="800000"/>
            <a:headEnd/>
            <a:tailEnd/>
          </a:ln>
          <a:effectLst/>
        </p:spPr>
        <p:txBody>
          <a:bodyPr>
            <a:spAutoFit/>
          </a:bodyPr>
          <a:lstStyle/>
          <a:p>
            <a:pPr>
              <a:spcBef>
                <a:spcPct val="50000"/>
              </a:spcBef>
            </a:pPr>
            <a:r>
              <a:rPr lang="en-GB" sz="1800">
                <a:solidFill>
                  <a:srgbClr val="3210BA"/>
                </a:solidFill>
              </a:rPr>
              <a:t>Lead 210</a:t>
            </a:r>
          </a:p>
        </p:txBody>
      </p:sp>
      <p:sp>
        <p:nvSpPr>
          <p:cNvPr id="481288" name="Line 8"/>
          <p:cNvSpPr>
            <a:spLocks noChangeShapeType="1"/>
          </p:cNvSpPr>
          <p:nvPr/>
        </p:nvSpPr>
        <p:spPr bwMode="auto">
          <a:xfrm>
            <a:off x="5148263" y="1700213"/>
            <a:ext cx="1368425" cy="504825"/>
          </a:xfrm>
          <a:prstGeom prst="line">
            <a:avLst/>
          </a:prstGeom>
          <a:noFill/>
          <a:ln w="28575">
            <a:solidFill>
              <a:schemeClr val="bg1"/>
            </a:solidFill>
            <a:round/>
            <a:headEnd/>
            <a:tailEnd type="triangle" w="med" len="med"/>
          </a:ln>
          <a:effectLst/>
        </p:spPr>
        <p:txBody>
          <a:bodyPr/>
          <a:lstStyle/>
          <a:p>
            <a:endParaRPr lang="de-DE"/>
          </a:p>
        </p:txBody>
      </p:sp>
      <p:sp>
        <p:nvSpPr>
          <p:cNvPr id="481289" name="Text Box 9"/>
          <p:cNvSpPr txBox="1">
            <a:spLocks noChangeArrowheads="1"/>
          </p:cNvSpPr>
          <p:nvPr/>
        </p:nvSpPr>
        <p:spPr bwMode="auto">
          <a:xfrm>
            <a:off x="7380288" y="2781300"/>
            <a:ext cx="1366837" cy="641350"/>
          </a:xfrm>
          <a:prstGeom prst="rect">
            <a:avLst/>
          </a:prstGeom>
          <a:solidFill>
            <a:schemeClr val="bg1"/>
          </a:solidFill>
          <a:ln w="9525">
            <a:noFill/>
            <a:miter lim="800000"/>
            <a:headEnd/>
            <a:tailEnd/>
          </a:ln>
          <a:effectLst/>
        </p:spPr>
        <p:txBody>
          <a:bodyPr>
            <a:spAutoFit/>
          </a:bodyPr>
          <a:lstStyle/>
          <a:p>
            <a:pPr>
              <a:spcBef>
                <a:spcPct val="50000"/>
              </a:spcBef>
            </a:pPr>
            <a:r>
              <a:rPr lang="en-GB" sz="1800">
                <a:solidFill>
                  <a:srgbClr val="FC0C0F"/>
                </a:solidFill>
              </a:rPr>
              <a:t>Plutonium 239</a:t>
            </a:r>
          </a:p>
        </p:txBody>
      </p:sp>
      <p:sp>
        <p:nvSpPr>
          <p:cNvPr id="481290" name="Line 10"/>
          <p:cNvSpPr>
            <a:spLocks noChangeShapeType="1"/>
          </p:cNvSpPr>
          <p:nvPr/>
        </p:nvSpPr>
        <p:spPr bwMode="auto">
          <a:xfrm>
            <a:off x="7956550" y="3500438"/>
            <a:ext cx="0" cy="720725"/>
          </a:xfrm>
          <a:prstGeom prst="line">
            <a:avLst/>
          </a:prstGeom>
          <a:noFill/>
          <a:ln w="28575">
            <a:solidFill>
              <a:schemeClr val="hlink"/>
            </a:solidFill>
            <a:round/>
            <a:headEnd/>
            <a:tailEnd type="triangle" w="med" len="med"/>
          </a:ln>
          <a:effectLst/>
        </p:spPr>
        <p:txBody>
          <a:bodyPr/>
          <a:lstStyle/>
          <a:p>
            <a:endParaRPr lang="de-DE"/>
          </a:p>
        </p:txBody>
      </p:sp>
      <p:sp>
        <p:nvSpPr>
          <p:cNvPr id="481291" name="Line 11"/>
          <p:cNvSpPr>
            <a:spLocks noChangeShapeType="1"/>
          </p:cNvSpPr>
          <p:nvPr/>
        </p:nvSpPr>
        <p:spPr bwMode="auto">
          <a:xfrm>
            <a:off x="5181600" y="1676400"/>
            <a:ext cx="1368425" cy="504825"/>
          </a:xfrm>
          <a:prstGeom prst="line">
            <a:avLst/>
          </a:prstGeom>
          <a:noFill/>
          <a:ln w="28575">
            <a:solidFill>
              <a:srgbClr val="003366"/>
            </a:solidFill>
            <a:round/>
            <a:headEnd/>
            <a:tailEnd type="triangle" w="med" len="med"/>
          </a:ln>
          <a:effectLst/>
        </p:spPr>
        <p:txBody>
          <a:bodyPr/>
          <a:lstStyle/>
          <a:p>
            <a:endParaRPr lang="de-DE"/>
          </a:p>
        </p:txBody>
      </p:sp>
      <p:sp>
        <p:nvSpPr>
          <p:cNvPr id="481292" name="Line 12"/>
          <p:cNvSpPr>
            <a:spLocks noChangeShapeType="1"/>
          </p:cNvSpPr>
          <p:nvPr/>
        </p:nvSpPr>
        <p:spPr bwMode="auto">
          <a:xfrm>
            <a:off x="3886200" y="2514600"/>
            <a:ext cx="1512888" cy="504825"/>
          </a:xfrm>
          <a:prstGeom prst="line">
            <a:avLst/>
          </a:prstGeom>
          <a:noFill/>
          <a:ln w="28575">
            <a:solidFill>
              <a:schemeClr val="accent2"/>
            </a:solidFill>
            <a:round/>
            <a:headEnd/>
            <a:tailEnd type="triangle" w="med" len="med"/>
          </a:ln>
          <a:effectLst/>
        </p:spPr>
        <p:txBody>
          <a:bodyPr/>
          <a:lstStyle/>
          <a:p>
            <a:endParaRPr lang="de-DE"/>
          </a:p>
        </p:txBody>
      </p:sp>
      <p:sp>
        <p:nvSpPr>
          <p:cNvPr id="481293" name="Text Box 13"/>
          <p:cNvSpPr txBox="1">
            <a:spLocks noChangeArrowheads="1"/>
          </p:cNvSpPr>
          <p:nvPr/>
        </p:nvSpPr>
        <p:spPr bwMode="auto">
          <a:xfrm>
            <a:off x="1528763" y="3549650"/>
            <a:ext cx="1062037" cy="641350"/>
          </a:xfrm>
          <a:prstGeom prst="rect">
            <a:avLst/>
          </a:prstGeom>
          <a:solidFill>
            <a:schemeClr val="bg1"/>
          </a:solidFill>
          <a:ln w="9525">
            <a:noFill/>
            <a:miter lim="800000"/>
            <a:headEnd/>
            <a:tailEnd/>
          </a:ln>
          <a:effectLst/>
        </p:spPr>
        <p:txBody>
          <a:bodyPr>
            <a:spAutoFit/>
          </a:bodyPr>
          <a:lstStyle/>
          <a:p>
            <a:pPr>
              <a:spcBef>
                <a:spcPct val="50000"/>
              </a:spcBef>
            </a:pPr>
            <a:r>
              <a:rPr lang="en-GB" sz="1800">
                <a:solidFill>
                  <a:srgbClr val="FC0C0F"/>
                </a:solidFill>
              </a:rPr>
              <a:t>Uranium 238</a:t>
            </a:r>
          </a:p>
        </p:txBody>
      </p:sp>
      <p:sp>
        <p:nvSpPr>
          <p:cNvPr id="481294" name="Line 14"/>
          <p:cNvSpPr>
            <a:spLocks noChangeShapeType="1"/>
          </p:cNvSpPr>
          <p:nvPr/>
        </p:nvSpPr>
        <p:spPr bwMode="auto">
          <a:xfrm flipH="1">
            <a:off x="1447800" y="4191000"/>
            <a:ext cx="381000" cy="685800"/>
          </a:xfrm>
          <a:prstGeom prst="line">
            <a:avLst/>
          </a:prstGeom>
          <a:noFill/>
          <a:ln w="28575">
            <a:solidFill>
              <a:schemeClr val="hlink"/>
            </a:solidFill>
            <a:round/>
            <a:headEnd/>
            <a:tailEnd type="triangle" w="med" len="med"/>
          </a:ln>
          <a:effectLst/>
        </p:spPr>
        <p:txBody>
          <a:bodyPr/>
          <a:lstStyle/>
          <a:p>
            <a:endParaRPr lang="de-DE"/>
          </a:p>
        </p:txBody>
      </p:sp>
      <p:sp>
        <p:nvSpPr>
          <p:cNvPr id="481295" name="Text Box 15"/>
          <p:cNvSpPr txBox="1">
            <a:spLocks noChangeArrowheads="1"/>
          </p:cNvSpPr>
          <p:nvPr/>
        </p:nvSpPr>
        <p:spPr bwMode="auto">
          <a:xfrm>
            <a:off x="1657350" y="2895600"/>
            <a:ext cx="1543050" cy="366713"/>
          </a:xfrm>
          <a:prstGeom prst="rect">
            <a:avLst/>
          </a:prstGeom>
          <a:solidFill>
            <a:schemeClr val="bg1"/>
          </a:solidFill>
          <a:ln w="9525">
            <a:noFill/>
            <a:miter lim="800000"/>
            <a:headEnd/>
            <a:tailEnd/>
          </a:ln>
          <a:effectLst/>
        </p:spPr>
        <p:txBody>
          <a:bodyPr>
            <a:spAutoFit/>
          </a:bodyPr>
          <a:lstStyle/>
          <a:p>
            <a:pPr>
              <a:spcBef>
                <a:spcPct val="50000"/>
              </a:spcBef>
            </a:pPr>
            <a:r>
              <a:rPr lang="en-GB" sz="1800">
                <a:solidFill>
                  <a:srgbClr val="3210BA"/>
                </a:solidFill>
              </a:rPr>
              <a:t>Radium 226</a:t>
            </a:r>
          </a:p>
        </p:txBody>
      </p:sp>
      <p:sp>
        <p:nvSpPr>
          <p:cNvPr id="481296" name="Line 16"/>
          <p:cNvSpPr>
            <a:spLocks noChangeShapeType="1"/>
          </p:cNvSpPr>
          <p:nvPr/>
        </p:nvSpPr>
        <p:spPr bwMode="auto">
          <a:xfrm>
            <a:off x="2971800" y="3352800"/>
            <a:ext cx="914400" cy="838200"/>
          </a:xfrm>
          <a:prstGeom prst="line">
            <a:avLst/>
          </a:prstGeom>
          <a:noFill/>
          <a:ln w="28575">
            <a:solidFill>
              <a:schemeClr val="accent2"/>
            </a:solidFill>
            <a:round/>
            <a:headEnd/>
            <a:tailEnd type="triangle" w="med" len="med"/>
          </a:ln>
          <a:effectLst/>
        </p:spPr>
        <p:txBody>
          <a:bodyPr/>
          <a:lstStyle/>
          <a:p>
            <a:endParaRPr lang="de-DE"/>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114800" y="3276600"/>
            <a:ext cx="914400" cy="304800"/>
          </a:xfrm>
        </p:spPr>
        <p:txBody>
          <a:bodyPr/>
          <a:lstStyle/>
          <a:p>
            <a:r>
              <a:rPr lang="en-US" sz="400"/>
              <a:t>Alice Stewart</a:t>
            </a:r>
          </a:p>
        </p:txBody>
      </p:sp>
      <p:pic>
        <p:nvPicPr>
          <p:cNvPr id="246789" name="Picture 5" descr="Alice_Stewart"/>
          <p:cNvPicPr>
            <a:picLocks noChangeAspect="1" noChangeArrowheads="1"/>
          </p:cNvPicPr>
          <p:nvPr/>
        </p:nvPicPr>
        <p:blipFill>
          <a:blip r:embed="rId3" cstate="print"/>
          <a:srcRect/>
          <a:stretch>
            <a:fillRect/>
          </a:stretch>
        </p:blipFill>
        <p:spPr bwMode="auto">
          <a:xfrm>
            <a:off x="0" y="341313"/>
            <a:ext cx="9144000" cy="617696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5378" name="Text Box 2"/>
          <p:cNvSpPr txBox="1">
            <a:spLocks noChangeArrowheads="1"/>
          </p:cNvSpPr>
          <p:nvPr/>
        </p:nvSpPr>
        <p:spPr bwMode="auto">
          <a:xfrm>
            <a:off x="152400" y="657225"/>
            <a:ext cx="8839200" cy="4673600"/>
          </a:xfrm>
          <a:prstGeom prst="rect">
            <a:avLst/>
          </a:prstGeom>
          <a:solidFill>
            <a:srgbClr val="CCFFFF"/>
          </a:solidFill>
          <a:ln w="9525">
            <a:solidFill>
              <a:schemeClr val="tx1"/>
            </a:solidFill>
            <a:miter lim="800000"/>
            <a:headEnd/>
            <a:tailEnd/>
          </a:ln>
        </p:spPr>
        <p:txBody>
          <a:bodyPr>
            <a:spAutoFit/>
          </a:bodyPr>
          <a:lstStyle/>
          <a:p>
            <a:pPr algn="ctr"/>
            <a:r>
              <a:rPr lang="en-US" b="1">
                <a:latin typeface="Helvetica" pitchFamily="16" charset="0"/>
              </a:rPr>
              <a:t>Biomarker Monitoring of a Population Residing near Uranium Mining Activities.  </a:t>
            </a:r>
            <a:r>
              <a:rPr lang="en-US">
                <a:latin typeface="Helvetica" pitchFamily="16" charset="0"/>
              </a:rPr>
              <a:t>William W. Au et al. </a:t>
            </a:r>
          </a:p>
          <a:p>
            <a:pPr algn="ctr"/>
            <a:r>
              <a:rPr lang="en-US" sz="1800" b="1" i="1">
                <a:solidFill>
                  <a:srgbClr val="000000"/>
                </a:solidFill>
                <a:latin typeface="Helvetica" pitchFamily="16" charset="0"/>
                <a:hlinkClick r:id="rId3"/>
              </a:rPr>
              <a:t>Environmental Health Perspectives</a:t>
            </a:r>
            <a:r>
              <a:rPr lang="en-US" sz="1800" b="1">
                <a:solidFill>
                  <a:srgbClr val="000000"/>
                </a:solidFill>
                <a:latin typeface="Helvetica" pitchFamily="16" charset="0"/>
                <a:hlinkClick r:id="rId3"/>
              </a:rPr>
              <a:t> </a:t>
            </a:r>
            <a:r>
              <a:rPr lang="en-US" sz="1800">
                <a:solidFill>
                  <a:srgbClr val="000000"/>
                </a:solidFill>
                <a:latin typeface="Helvetica" pitchFamily="16" charset="0"/>
                <a:hlinkClick r:id="rId3"/>
              </a:rPr>
              <a:t>Volume 103, Number 5, May 1995</a:t>
            </a:r>
            <a:endParaRPr lang="en-US" sz="1800">
              <a:solidFill>
                <a:srgbClr val="000000"/>
              </a:solidFill>
              <a:latin typeface="Helvetica" pitchFamily="16" charset="0"/>
            </a:endParaRPr>
          </a:p>
          <a:p>
            <a:pPr algn="ctr"/>
            <a:r>
              <a:rPr lang="en-US">
                <a:latin typeface="Helvetica" pitchFamily="16" charset="0"/>
              </a:rPr>
              <a:t> 	</a:t>
            </a:r>
            <a:r>
              <a:rPr lang="en-US" sz="1600" u="sng">
                <a:solidFill>
                  <a:srgbClr val="0000FF"/>
                </a:solidFill>
                <a:latin typeface="Helvetica" pitchFamily="16" charset="0"/>
                <a:hlinkClick r:id="rId4"/>
              </a:rPr>
              <a:t>http://ehp.niehs.nih.gov/members/1995/103-5/au-full.htm</a:t>
            </a:r>
            <a:endParaRPr lang="en-US" sz="1600">
              <a:latin typeface="Helvetica" pitchFamily="16" charset="0"/>
            </a:endParaRPr>
          </a:p>
          <a:p>
            <a:endParaRPr lang="en-US">
              <a:latin typeface="Helvetica" pitchFamily="16" charset="0"/>
            </a:endParaRPr>
          </a:p>
          <a:p>
            <a:r>
              <a:rPr lang="en-US" sz="1800" i="1">
                <a:latin typeface="Helvetica" pitchFamily="16" charset="0"/>
              </a:rPr>
              <a:t>Researchers from Dept of Preventive Medicine &amp; Community Health and Dept of Radiation Therapy, Univ of Texas Medical Branch, Galveston, TX 77555-1110 USA</a:t>
            </a:r>
            <a:endParaRPr lang="en-US" i="1">
              <a:latin typeface="Helvetica" pitchFamily="16" charset="0"/>
            </a:endParaRPr>
          </a:p>
          <a:p>
            <a:endParaRPr lang="en-US" i="1">
              <a:latin typeface="Helvetica" pitchFamily="16" charset="0"/>
            </a:endParaRPr>
          </a:p>
          <a:p>
            <a:r>
              <a:rPr lang="en-US" sz="1800">
                <a:solidFill>
                  <a:schemeClr val="accent2"/>
                </a:solidFill>
                <a:latin typeface="Helvetica" pitchFamily="16" charset="0"/>
              </a:rPr>
              <a:t>We found that individuals who resided near uranium mining operations had a higher mean frequency of cells with chromosome aberrations and higher deletion frequency but lower dicentric frequency than the reference group, although the difference was not statistically significant. After cells were challenged by exposure to gamma-rays, the target population had a significantly higher frequency of cells with chromosome aberrations and deletion frequency than the reference group. The latter observation is indicative of abnormal DNA repair response in the target population.</a:t>
            </a:r>
            <a:endParaRPr lang="en-US" sz="1800" i="1">
              <a:solidFill>
                <a:schemeClr val="accent2"/>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0434" name="Text Box 2"/>
          <p:cNvSpPr txBox="1">
            <a:spLocks noChangeArrowheads="1"/>
          </p:cNvSpPr>
          <p:nvPr/>
        </p:nvSpPr>
        <p:spPr bwMode="auto">
          <a:xfrm>
            <a:off x="152400" y="657225"/>
            <a:ext cx="8839200" cy="4673600"/>
          </a:xfrm>
          <a:prstGeom prst="rect">
            <a:avLst/>
          </a:prstGeom>
          <a:solidFill>
            <a:srgbClr val="CCFFFF"/>
          </a:solidFill>
          <a:ln w="9525">
            <a:solidFill>
              <a:schemeClr val="tx1"/>
            </a:solidFill>
            <a:miter lim="800000"/>
            <a:headEnd/>
            <a:tailEnd/>
          </a:ln>
        </p:spPr>
        <p:txBody>
          <a:bodyPr>
            <a:spAutoFit/>
          </a:bodyPr>
          <a:lstStyle/>
          <a:p>
            <a:pPr algn="ctr"/>
            <a:r>
              <a:rPr lang="en-US" b="1">
                <a:latin typeface="Helvetica" pitchFamily="16" charset="0"/>
              </a:rPr>
              <a:t>Biomarker Monitoring of a Population Residing near Uranium Mining Activities.  </a:t>
            </a:r>
            <a:r>
              <a:rPr lang="en-US">
                <a:latin typeface="Helvetica" pitchFamily="16" charset="0"/>
              </a:rPr>
              <a:t>William W. Au et al. </a:t>
            </a:r>
          </a:p>
          <a:p>
            <a:pPr algn="ctr"/>
            <a:r>
              <a:rPr lang="en-US" sz="1800" b="1" i="1">
                <a:solidFill>
                  <a:srgbClr val="000000"/>
                </a:solidFill>
                <a:latin typeface="Helvetica" pitchFamily="16" charset="0"/>
                <a:hlinkClick r:id="rId3"/>
              </a:rPr>
              <a:t>Environmental Health Perspectives</a:t>
            </a:r>
            <a:r>
              <a:rPr lang="en-US" sz="1800" b="1">
                <a:solidFill>
                  <a:srgbClr val="000000"/>
                </a:solidFill>
                <a:latin typeface="Helvetica" pitchFamily="16" charset="0"/>
                <a:hlinkClick r:id="rId3"/>
              </a:rPr>
              <a:t> </a:t>
            </a:r>
            <a:r>
              <a:rPr lang="en-US" sz="1800">
                <a:solidFill>
                  <a:srgbClr val="000000"/>
                </a:solidFill>
                <a:latin typeface="Helvetica" pitchFamily="16" charset="0"/>
                <a:hlinkClick r:id="rId3"/>
              </a:rPr>
              <a:t>Volume 103, Number 5, May 1995</a:t>
            </a:r>
            <a:endParaRPr lang="en-US" sz="1800">
              <a:solidFill>
                <a:srgbClr val="000000"/>
              </a:solidFill>
              <a:latin typeface="Helvetica" pitchFamily="16" charset="0"/>
            </a:endParaRPr>
          </a:p>
          <a:p>
            <a:pPr algn="ctr"/>
            <a:r>
              <a:rPr lang="en-US">
                <a:latin typeface="Helvetica" pitchFamily="16" charset="0"/>
              </a:rPr>
              <a:t> 	</a:t>
            </a:r>
            <a:r>
              <a:rPr lang="en-US" sz="1600" u="sng">
                <a:solidFill>
                  <a:srgbClr val="0000FF"/>
                </a:solidFill>
                <a:latin typeface="Helvetica" pitchFamily="16" charset="0"/>
                <a:hlinkClick r:id="rId4"/>
              </a:rPr>
              <a:t>http://ehp.niehs.nih.gov/members/1995/103-5/au-full.htm</a:t>
            </a:r>
            <a:endParaRPr lang="en-US" sz="1600">
              <a:latin typeface="Helvetica" pitchFamily="16" charset="0"/>
            </a:endParaRPr>
          </a:p>
          <a:p>
            <a:endParaRPr lang="en-US">
              <a:latin typeface="Helvetica" pitchFamily="16" charset="0"/>
            </a:endParaRPr>
          </a:p>
          <a:p>
            <a:r>
              <a:rPr lang="en-US" sz="1800" i="1">
                <a:latin typeface="Helvetica" pitchFamily="16" charset="0"/>
              </a:rPr>
              <a:t>Researchers from Dept of Preventive Medicine &amp; Community Health and Dept of Radiation Therapy, Univ of Texas Medical Branch, Galveston, TX 77555-1110 USA</a:t>
            </a:r>
            <a:endParaRPr lang="en-US" i="1">
              <a:latin typeface="Helvetica" pitchFamily="16" charset="0"/>
            </a:endParaRPr>
          </a:p>
          <a:p>
            <a:endParaRPr lang="en-US" i="1">
              <a:latin typeface="Helvetica" pitchFamily="16" charset="0"/>
            </a:endParaRPr>
          </a:p>
          <a:p>
            <a:r>
              <a:rPr lang="en-US" sz="1800">
                <a:solidFill>
                  <a:schemeClr val="accent2"/>
                </a:solidFill>
                <a:latin typeface="Helvetica" pitchFamily="16" charset="0"/>
              </a:rPr>
              <a:t>We found that individuals who resided near uranium mining operations had a higher mean frequency of cells with chromosome aberrations and higher deletion frequency but lower dicentric frequency than the reference group, although the difference was not statistically significant. After cells were challenged by exposure to gamma-rays, the target population had a significantly higher frequency of cells with chromosome aberrations and deletion frequency than the reference group. The latter observation is indicative of abnormal DNA repair response in the target population.</a:t>
            </a:r>
            <a:endParaRPr lang="en-US" sz="1800" i="1">
              <a:solidFill>
                <a:schemeClr val="accent2"/>
              </a:solidFill>
            </a:endParaRPr>
          </a:p>
        </p:txBody>
      </p:sp>
      <p:sp>
        <p:nvSpPr>
          <p:cNvPr id="530435" name="Text Box 3"/>
          <p:cNvSpPr txBox="1">
            <a:spLocks noChangeArrowheads="1"/>
          </p:cNvSpPr>
          <p:nvPr/>
        </p:nvSpPr>
        <p:spPr bwMode="auto">
          <a:xfrm>
            <a:off x="3200400" y="3613150"/>
            <a:ext cx="25146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2482" name="Text Box 2"/>
          <p:cNvSpPr txBox="1">
            <a:spLocks noChangeArrowheads="1"/>
          </p:cNvSpPr>
          <p:nvPr/>
        </p:nvSpPr>
        <p:spPr bwMode="auto">
          <a:xfrm>
            <a:off x="152400" y="657225"/>
            <a:ext cx="8839200" cy="4673600"/>
          </a:xfrm>
          <a:prstGeom prst="rect">
            <a:avLst/>
          </a:prstGeom>
          <a:solidFill>
            <a:srgbClr val="CCFFFF"/>
          </a:solidFill>
          <a:ln w="9525">
            <a:solidFill>
              <a:schemeClr val="tx1"/>
            </a:solidFill>
            <a:miter lim="800000"/>
            <a:headEnd/>
            <a:tailEnd/>
          </a:ln>
        </p:spPr>
        <p:txBody>
          <a:bodyPr>
            <a:spAutoFit/>
          </a:bodyPr>
          <a:lstStyle/>
          <a:p>
            <a:pPr algn="ctr"/>
            <a:r>
              <a:rPr lang="en-US" b="1">
                <a:latin typeface="Helvetica" pitchFamily="16" charset="0"/>
              </a:rPr>
              <a:t>Biomarker Monitoring of a Population Residing near Uranium Mining Activities.  </a:t>
            </a:r>
            <a:r>
              <a:rPr lang="en-US">
                <a:latin typeface="Helvetica" pitchFamily="16" charset="0"/>
              </a:rPr>
              <a:t>William W. Au et al. </a:t>
            </a:r>
          </a:p>
          <a:p>
            <a:pPr algn="ctr"/>
            <a:r>
              <a:rPr lang="en-US" sz="1800" b="1" i="1">
                <a:solidFill>
                  <a:srgbClr val="000000"/>
                </a:solidFill>
                <a:latin typeface="Helvetica" pitchFamily="16" charset="0"/>
                <a:hlinkClick r:id="rId3"/>
              </a:rPr>
              <a:t>Environmental Health Perspectives</a:t>
            </a:r>
            <a:r>
              <a:rPr lang="en-US" sz="1800" b="1">
                <a:solidFill>
                  <a:srgbClr val="000000"/>
                </a:solidFill>
                <a:latin typeface="Helvetica" pitchFamily="16" charset="0"/>
                <a:hlinkClick r:id="rId3"/>
              </a:rPr>
              <a:t> </a:t>
            </a:r>
            <a:r>
              <a:rPr lang="en-US" sz="1800">
                <a:solidFill>
                  <a:srgbClr val="000000"/>
                </a:solidFill>
                <a:latin typeface="Helvetica" pitchFamily="16" charset="0"/>
                <a:hlinkClick r:id="rId3"/>
              </a:rPr>
              <a:t>Volume 103, Number 5, May 1995</a:t>
            </a:r>
            <a:endParaRPr lang="en-US" sz="1800">
              <a:solidFill>
                <a:srgbClr val="000000"/>
              </a:solidFill>
              <a:latin typeface="Helvetica" pitchFamily="16" charset="0"/>
            </a:endParaRPr>
          </a:p>
          <a:p>
            <a:pPr algn="ctr"/>
            <a:r>
              <a:rPr lang="en-US">
                <a:latin typeface="Helvetica" pitchFamily="16" charset="0"/>
              </a:rPr>
              <a:t> 	</a:t>
            </a:r>
            <a:r>
              <a:rPr lang="en-US" sz="1600" u="sng">
                <a:solidFill>
                  <a:srgbClr val="0000FF"/>
                </a:solidFill>
                <a:latin typeface="Helvetica" pitchFamily="16" charset="0"/>
                <a:hlinkClick r:id="rId4"/>
              </a:rPr>
              <a:t>http://ehp.niehs.nih.gov/members/1995/103-5/au-full.htm</a:t>
            </a:r>
            <a:endParaRPr lang="en-US" sz="1600">
              <a:latin typeface="Helvetica" pitchFamily="16" charset="0"/>
            </a:endParaRPr>
          </a:p>
          <a:p>
            <a:endParaRPr lang="en-US">
              <a:latin typeface="Helvetica" pitchFamily="16" charset="0"/>
            </a:endParaRPr>
          </a:p>
          <a:p>
            <a:r>
              <a:rPr lang="en-US" sz="1800" i="1">
                <a:latin typeface="Helvetica" pitchFamily="16" charset="0"/>
              </a:rPr>
              <a:t>Researchers from Dept of Preventive Medicine &amp; Community Health and Dept of Radiation Therapy, Univ of Texas Medical Branch, Galveston, TX 77555-1110 USA</a:t>
            </a:r>
            <a:endParaRPr lang="en-US" i="1">
              <a:latin typeface="Helvetica" pitchFamily="16" charset="0"/>
            </a:endParaRPr>
          </a:p>
          <a:p>
            <a:endParaRPr lang="en-US" i="1">
              <a:latin typeface="Helvetica" pitchFamily="16" charset="0"/>
            </a:endParaRPr>
          </a:p>
          <a:p>
            <a:r>
              <a:rPr lang="en-US" sz="1800">
                <a:solidFill>
                  <a:schemeClr val="accent2"/>
                </a:solidFill>
                <a:latin typeface="Helvetica" pitchFamily="16" charset="0"/>
              </a:rPr>
              <a:t>We found that individuals who resided near uranium mining operations had a higher mean frequency of cells with chromosome aberrations and higher deletion frequency but lower dicentric frequency than the reference group, although the difference was not statistically significant. After cells were challenged by exposure to gamma-rays, the target population had a significantly higher frequency of cells with chromosome aberrations and deletion frequency than the reference group. The latter observation is indicative of abnormal DNA repair response in the target population.</a:t>
            </a:r>
            <a:endParaRPr lang="en-US" sz="1800" i="1">
              <a:solidFill>
                <a:schemeClr val="accent2"/>
              </a:solidFill>
            </a:endParaRPr>
          </a:p>
        </p:txBody>
      </p:sp>
      <p:sp>
        <p:nvSpPr>
          <p:cNvPr id="532483" name="Text Box 3"/>
          <p:cNvSpPr txBox="1">
            <a:spLocks noChangeArrowheads="1"/>
          </p:cNvSpPr>
          <p:nvPr/>
        </p:nvSpPr>
        <p:spPr bwMode="auto">
          <a:xfrm>
            <a:off x="3200400" y="3613150"/>
            <a:ext cx="25146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
        <p:nvSpPr>
          <p:cNvPr id="532484" name="Text Box 4"/>
          <p:cNvSpPr txBox="1">
            <a:spLocks noChangeArrowheads="1"/>
          </p:cNvSpPr>
          <p:nvPr/>
        </p:nvSpPr>
        <p:spPr bwMode="auto">
          <a:xfrm>
            <a:off x="228600" y="4495800"/>
            <a:ext cx="85344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
        <p:nvSpPr>
          <p:cNvPr id="532486" name="Text Box 6"/>
          <p:cNvSpPr txBox="1">
            <a:spLocks noChangeArrowheads="1"/>
          </p:cNvSpPr>
          <p:nvPr/>
        </p:nvSpPr>
        <p:spPr bwMode="auto">
          <a:xfrm>
            <a:off x="228600" y="4724400"/>
            <a:ext cx="12954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4530" name="Text Box 2"/>
          <p:cNvSpPr txBox="1">
            <a:spLocks noChangeArrowheads="1"/>
          </p:cNvSpPr>
          <p:nvPr/>
        </p:nvSpPr>
        <p:spPr bwMode="auto">
          <a:xfrm>
            <a:off x="152400" y="657225"/>
            <a:ext cx="8839200" cy="4673600"/>
          </a:xfrm>
          <a:prstGeom prst="rect">
            <a:avLst/>
          </a:prstGeom>
          <a:solidFill>
            <a:srgbClr val="CCFFFF"/>
          </a:solidFill>
          <a:ln w="9525">
            <a:solidFill>
              <a:schemeClr val="tx1"/>
            </a:solidFill>
            <a:miter lim="800000"/>
            <a:headEnd/>
            <a:tailEnd/>
          </a:ln>
        </p:spPr>
        <p:txBody>
          <a:bodyPr>
            <a:spAutoFit/>
          </a:bodyPr>
          <a:lstStyle/>
          <a:p>
            <a:pPr algn="ctr"/>
            <a:r>
              <a:rPr lang="en-US" b="1">
                <a:latin typeface="Helvetica" pitchFamily="16" charset="0"/>
              </a:rPr>
              <a:t>Biomarker Monitoring of a Population Residing near Uranium Mining Activities.  </a:t>
            </a:r>
            <a:r>
              <a:rPr lang="en-US">
                <a:latin typeface="Helvetica" pitchFamily="16" charset="0"/>
              </a:rPr>
              <a:t>William W. Au et al. </a:t>
            </a:r>
          </a:p>
          <a:p>
            <a:pPr algn="ctr"/>
            <a:r>
              <a:rPr lang="en-US" sz="1800" b="1" i="1">
                <a:solidFill>
                  <a:srgbClr val="000000"/>
                </a:solidFill>
                <a:latin typeface="Helvetica" pitchFamily="16" charset="0"/>
                <a:hlinkClick r:id="rId3"/>
              </a:rPr>
              <a:t>Environmental Health Perspectives</a:t>
            </a:r>
            <a:r>
              <a:rPr lang="en-US" sz="1800" b="1">
                <a:solidFill>
                  <a:srgbClr val="000000"/>
                </a:solidFill>
                <a:latin typeface="Helvetica" pitchFamily="16" charset="0"/>
                <a:hlinkClick r:id="rId3"/>
              </a:rPr>
              <a:t> </a:t>
            </a:r>
            <a:r>
              <a:rPr lang="en-US" sz="1800">
                <a:solidFill>
                  <a:srgbClr val="000000"/>
                </a:solidFill>
                <a:latin typeface="Helvetica" pitchFamily="16" charset="0"/>
                <a:hlinkClick r:id="rId3"/>
              </a:rPr>
              <a:t>Volume 103, Number 5, May 1995</a:t>
            </a:r>
            <a:endParaRPr lang="en-US" sz="1800">
              <a:solidFill>
                <a:srgbClr val="000000"/>
              </a:solidFill>
              <a:latin typeface="Helvetica" pitchFamily="16" charset="0"/>
            </a:endParaRPr>
          </a:p>
          <a:p>
            <a:pPr algn="ctr"/>
            <a:r>
              <a:rPr lang="en-US">
                <a:latin typeface="Helvetica" pitchFamily="16" charset="0"/>
              </a:rPr>
              <a:t> 	</a:t>
            </a:r>
            <a:r>
              <a:rPr lang="en-US" sz="1600" u="sng">
                <a:solidFill>
                  <a:srgbClr val="0000FF"/>
                </a:solidFill>
                <a:latin typeface="Helvetica" pitchFamily="16" charset="0"/>
                <a:hlinkClick r:id="rId4"/>
              </a:rPr>
              <a:t>http://ehp.niehs.nih.gov/members/1995/103-5/au-full.htm</a:t>
            </a:r>
            <a:endParaRPr lang="en-US" sz="1600">
              <a:latin typeface="Helvetica" pitchFamily="16" charset="0"/>
            </a:endParaRPr>
          </a:p>
          <a:p>
            <a:endParaRPr lang="en-US">
              <a:latin typeface="Helvetica" pitchFamily="16" charset="0"/>
            </a:endParaRPr>
          </a:p>
          <a:p>
            <a:r>
              <a:rPr lang="en-US" sz="1800" i="1">
                <a:latin typeface="Helvetica" pitchFamily="16" charset="0"/>
              </a:rPr>
              <a:t>Researchers from Dept of Preventive Medicine &amp; Community Health and Dept of Radiation Therapy, Univ of Texas Medical Branch, Galveston, TX 77555-1110 USA</a:t>
            </a:r>
            <a:endParaRPr lang="en-US" i="1">
              <a:latin typeface="Helvetica" pitchFamily="16" charset="0"/>
            </a:endParaRPr>
          </a:p>
          <a:p>
            <a:endParaRPr lang="en-US" i="1">
              <a:latin typeface="Helvetica" pitchFamily="16" charset="0"/>
            </a:endParaRPr>
          </a:p>
          <a:p>
            <a:r>
              <a:rPr lang="en-US" sz="1800">
                <a:solidFill>
                  <a:schemeClr val="accent2"/>
                </a:solidFill>
                <a:latin typeface="Helvetica" pitchFamily="16" charset="0"/>
              </a:rPr>
              <a:t>We found that individuals who resided near uranium mining operations had a higher mean frequency of cells with chromosome aberrations and higher deletion frequency but lower dicentric frequency than the reference group, although the difference was not statistically significant. After cells were challenged by exposure to gamma-rays, the target population had a significantly higher frequency of cells with chromosome aberrations and deletion frequency than the reference group. The latter observation is indicative of abnormal DNA repair response in the target population.</a:t>
            </a:r>
            <a:endParaRPr lang="en-US" sz="1800" i="1">
              <a:solidFill>
                <a:schemeClr val="accent2"/>
              </a:solidFill>
            </a:endParaRPr>
          </a:p>
        </p:txBody>
      </p:sp>
      <p:sp>
        <p:nvSpPr>
          <p:cNvPr id="534531" name="Text Box 3"/>
          <p:cNvSpPr txBox="1">
            <a:spLocks noChangeArrowheads="1"/>
          </p:cNvSpPr>
          <p:nvPr/>
        </p:nvSpPr>
        <p:spPr bwMode="auto">
          <a:xfrm>
            <a:off x="3200400" y="3613150"/>
            <a:ext cx="25146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
        <p:nvSpPr>
          <p:cNvPr id="534532" name="Text Box 4"/>
          <p:cNvSpPr txBox="1">
            <a:spLocks noChangeArrowheads="1"/>
          </p:cNvSpPr>
          <p:nvPr/>
        </p:nvSpPr>
        <p:spPr bwMode="auto">
          <a:xfrm>
            <a:off x="228600" y="4495800"/>
            <a:ext cx="85344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
        <p:nvSpPr>
          <p:cNvPr id="534533" name="Text Box 5"/>
          <p:cNvSpPr txBox="1">
            <a:spLocks noChangeArrowheads="1"/>
          </p:cNvSpPr>
          <p:nvPr/>
        </p:nvSpPr>
        <p:spPr bwMode="auto">
          <a:xfrm>
            <a:off x="1752600" y="5035550"/>
            <a:ext cx="32004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
        <p:nvSpPr>
          <p:cNvPr id="534534" name="Text Box 6"/>
          <p:cNvSpPr txBox="1">
            <a:spLocks noChangeArrowheads="1"/>
          </p:cNvSpPr>
          <p:nvPr/>
        </p:nvSpPr>
        <p:spPr bwMode="auto">
          <a:xfrm>
            <a:off x="228600" y="4724400"/>
            <a:ext cx="1295400" cy="273050"/>
          </a:xfrm>
          <a:prstGeom prst="rect">
            <a:avLst/>
          </a:prstGeom>
          <a:solidFill>
            <a:srgbClr val="FF00FF">
              <a:alpha val="32001"/>
            </a:srgbClr>
          </a:solidFill>
          <a:ln w="9525">
            <a:noFill/>
            <a:miter lim="800000"/>
            <a:headEnd/>
            <a:tailEnd/>
          </a:ln>
        </p:spPr>
        <p:txBody>
          <a:bodyPr>
            <a:spAutoFit/>
          </a:bodyPr>
          <a:lstStyle/>
          <a:p>
            <a:endParaRPr lang="en-US" sz="400"/>
          </a:p>
          <a:p>
            <a:endParaRPr lang="en-US" sz="400"/>
          </a:p>
          <a:p>
            <a:endParaRPr lang="en-US" sz="4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305300" y="3162300"/>
            <a:ext cx="533400" cy="533400"/>
          </a:xfrm>
        </p:spPr>
        <p:txBody>
          <a:bodyPr/>
          <a:lstStyle/>
          <a:p>
            <a:r>
              <a:rPr lang="en-US" sz="400"/>
              <a:t>Rosalie Bertell</a:t>
            </a:r>
          </a:p>
        </p:txBody>
      </p:sp>
      <p:pic>
        <p:nvPicPr>
          <p:cNvPr id="253956" name="Picture 4" descr="Rosalie_Bertell"/>
          <p:cNvPicPr>
            <a:picLocks noChangeAspect="1" noChangeArrowheads="1"/>
          </p:cNvPicPr>
          <p:nvPr/>
        </p:nvPicPr>
        <p:blipFill>
          <a:blip r:embed="rId3" cstate="print"/>
          <a:srcRect/>
          <a:stretch>
            <a:fillRect/>
          </a:stretch>
        </p:blipFill>
        <p:spPr bwMode="auto">
          <a:xfrm>
            <a:off x="0" y="371475"/>
            <a:ext cx="9144000" cy="611663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ctrTitle"/>
          </p:nvPr>
        </p:nvSpPr>
        <p:spPr>
          <a:xfrm>
            <a:off x="4419600" y="3733800"/>
            <a:ext cx="533400" cy="76200"/>
          </a:xfrm>
        </p:spPr>
        <p:txBody>
          <a:bodyPr/>
          <a:lstStyle/>
          <a:p>
            <a:r>
              <a:rPr lang="en-US" sz="800"/>
              <a:t>Rad in body</a:t>
            </a:r>
          </a:p>
        </p:txBody>
      </p:sp>
      <p:pic>
        <p:nvPicPr>
          <p:cNvPr id="331779" name="Picture 3"/>
          <p:cNvPicPr>
            <a:picLocks noChangeAspect="1" noChangeArrowheads="1"/>
          </p:cNvPicPr>
          <p:nvPr/>
        </p:nvPicPr>
        <p:blipFill>
          <a:blip r:embed="rId3" cstate="print"/>
          <a:srcRect/>
          <a:stretch>
            <a:fillRect/>
          </a:stretch>
        </p:blipFill>
        <p:spPr bwMode="auto">
          <a:xfrm>
            <a:off x="1295400" y="0"/>
            <a:ext cx="67056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305300" y="3162300"/>
            <a:ext cx="533400" cy="533400"/>
          </a:xfrm>
        </p:spPr>
        <p:txBody>
          <a:bodyPr/>
          <a:lstStyle/>
          <a:p>
            <a:r>
              <a:rPr lang="en-US" sz="400"/>
              <a:t>Pat Lawson</a:t>
            </a:r>
          </a:p>
        </p:txBody>
      </p:sp>
      <p:pic>
        <p:nvPicPr>
          <p:cNvPr id="257027" name="Picture 3" descr="Pat_Lawson"/>
          <p:cNvPicPr>
            <a:picLocks noChangeAspect="1" noChangeArrowheads="1"/>
          </p:cNvPicPr>
          <p:nvPr/>
        </p:nvPicPr>
        <p:blipFill>
          <a:blip r:embed="rId3" cstate="print"/>
          <a:srcRect/>
          <a:stretch>
            <a:fillRect/>
          </a:stretch>
        </p:blipFill>
        <p:spPr bwMode="auto">
          <a:xfrm>
            <a:off x="228600" y="560388"/>
            <a:ext cx="8915400" cy="58896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36578" name="Text Box 2"/>
          <p:cNvSpPr txBox="1">
            <a:spLocks noChangeArrowheads="1"/>
          </p:cNvSpPr>
          <p:nvPr/>
        </p:nvSpPr>
        <p:spPr bwMode="auto">
          <a:xfrm>
            <a:off x="152400" y="304800"/>
            <a:ext cx="8839200" cy="4838700"/>
          </a:xfrm>
          <a:prstGeom prst="rect">
            <a:avLst/>
          </a:prstGeom>
          <a:noFill/>
          <a:ln w="9525">
            <a:noFill/>
            <a:miter lim="800000"/>
            <a:headEnd/>
            <a:tailEnd/>
          </a:ln>
        </p:spPr>
        <p:txBody>
          <a:bodyPr>
            <a:spAutoFit/>
          </a:bodyPr>
          <a:lstStyle/>
          <a:p>
            <a:r>
              <a:rPr lang="en-US" i="1">
                <a:solidFill>
                  <a:schemeClr val="accent2"/>
                </a:solidFill>
              </a:rPr>
              <a:t>Large populations are needed for statistical significance</a:t>
            </a:r>
          </a:p>
          <a:p>
            <a:endParaRPr lang="en-US" i="1">
              <a:solidFill>
                <a:schemeClr val="accent2"/>
              </a:solidFill>
            </a:endParaRPr>
          </a:p>
          <a:p>
            <a:r>
              <a:rPr lang="en-US" i="1">
                <a:solidFill>
                  <a:schemeClr val="accent2"/>
                </a:solidFill>
              </a:rPr>
              <a:t>Long-term followup is needed due to latency period</a:t>
            </a:r>
          </a:p>
          <a:p>
            <a:endParaRPr lang="en-US" i="1">
              <a:solidFill>
                <a:schemeClr val="accent2"/>
              </a:solidFill>
            </a:endParaRPr>
          </a:p>
          <a:p>
            <a:r>
              <a:rPr lang="en-US" i="1">
                <a:solidFill>
                  <a:schemeClr val="accent2"/>
                </a:solidFill>
              </a:rPr>
              <a:t>Accurate Estimation of Radiation Dose is needed for correlation</a:t>
            </a:r>
          </a:p>
          <a:p>
            <a:endParaRPr lang="en-US" i="1">
              <a:solidFill>
                <a:schemeClr val="accent2"/>
              </a:solidFill>
            </a:endParaRPr>
          </a:p>
          <a:p>
            <a:r>
              <a:rPr lang="en-US" i="1">
                <a:solidFill>
                  <a:schemeClr val="accent2"/>
                </a:solidFill>
              </a:rPr>
              <a:t>Target Organs / Diseases must be known or determined</a:t>
            </a:r>
          </a:p>
          <a:p>
            <a:endParaRPr lang="en-US" i="1">
              <a:solidFill>
                <a:schemeClr val="accent2"/>
              </a:solidFill>
            </a:endParaRPr>
          </a:p>
          <a:p>
            <a:r>
              <a:rPr lang="en-US" i="1">
                <a:solidFill>
                  <a:schemeClr val="accent2"/>
                </a:solidFill>
              </a:rPr>
              <a:t>Confounding factors must be dealt with or eliminated</a:t>
            </a:r>
          </a:p>
          <a:p>
            <a:endParaRPr lang="en-US" i="1">
              <a:solidFill>
                <a:schemeClr val="accent2"/>
              </a:solidFill>
            </a:endParaRPr>
          </a:p>
          <a:p>
            <a:r>
              <a:rPr lang="en-US" i="1">
                <a:solidFill>
                  <a:schemeClr val="accent2"/>
                </a:solidFill>
              </a:rPr>
              <a:t>Morbidity versus mortality has to be carefully considered</a:t>
            </a:r>
          </a:p>
          <a:p>
            <a:endParaRPr lang="en-US" i="1">
              <a:solidFill>
                <a:schemeClr val="accent2"/>
              </a:solidFill>
            </a:endParaRPr>
          </a:p>
          <a:p>
            <a:r>
              <a:rPr lang="en-US" i="1">
                <a:solidFill>
                  <a:schemeClr val="accent2"/>
                </a:solidFill>
              </a:rPr>
              <a:t>Need for a  birth defects / spontaneous abortion  registry </a:t>
            </a:r>
          </a:p>
        </p:txBody>
      </p:sp>
      <p:sp>
        <p:nvSpPr>
          <p:cNvPr id="536579" name="Text Box 3"/>
          <p:cNvSpPr txBox="1">
            <a:spLocks noChangeArrowheads="1"/>
          </p:cNvSpPr>
          <p:nvPr/>
        </p:nvSpPr>
        <p:spPr bwMode="auto">
          <a:xfrm>
            <a:off x="1524000" y="5562600"/>
            <a:ext cx="6300788" cy="1066800"/>
          </a:xfrm>
          <a:prstGeom prst="rect">
            <a:avLst/>
          </a:prstGeom>
          <a:noFill/>
          <a:ln w="9525">
            <a:noFill/>
            <a:miter lim="800000"/>
            <a:headEnd/>
            <a:tailEnd/>
          </a:ln>
          <a:effectLst/>
        </p:spPr>
        <p:txBody>
          <a:bodyPr wrap="none">
            <a:spAutoFit/>
          </a:bodyPr>
          <a:lstStyle/>
          <a:p>
            <a:pPr algn="ctr"/>
            <a:r>
              <a:rPr lang="en-US" i="1"/>
              <a:t>Canadian Coalition for Nuclear Responsibility</a:t>
            </a:r>
            <a:endParaRPr lang="en-US" sz="1800" i="1"/>
          </a:p>
          <a:p>
            <a:pPr algn="ctr"/>
            <a:r>
              <a:rPr lang="en-US" sz="4000" i="1"/>
              <a:t>www.ccnr.org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191000" y="3048000"/>
            <a:ext cx="762000" cy="762000"/>
          </a:xfrm>
        </p:spPr>
        <p:txBody>
          <a:bodyPr/>
          <a:lstStyle/>
          <a:p>
            <a:r>
              <a:rPr lang="en-US" sz="400"/>
              <a:t>Yellowcake Road</a:t>
            </a:r>
            <a:endParaRPr lang="en-US"/>
          </a:p>
        </p:txBody>
      </p:sp>
      <p:pic>
        <p:nvPicPr>
          <p:cNvPr id="32773" name="Picture 5" descr="028_yellowcake_road_5"/>
          <p:cNvPicPr>
            <a:picLocks noChangeAspect="1" noChangeArrowheads="1"/>
          </p:cNvPicPr>
          <p:nvPr/>
        </p:nvPicPr>
        <p:blipFill>
          <a:blip r:embed="rId3" cstate="print"/>
          <a:srcRect/>
          <a:stretch>
            <a:fillRect/>
          </a:stretch>
        </p:blipFill>
        <p:spPr bwMode="auto">
          <a:xfrm>
            <a:off x="0" y="11113"/>
            <a:ext cx="9144000" cy="6835775"/>
          </a:xfrm>
          <a:prstGeom prst="rect">
            <a:avLst/>
          </a:prstGeom>
          <a:noFill/>
        </p:spPr>
      </p:pic>
      <p:sp>
        <p:nvSpPr>
          <p:cNvPr id="32774" name="Text Box 6"/>
          <p:cNvSpPr txBox="1">
            <a:spLocks noChangeArrowheads="1"/>
          </p:cNvSpPr>
          <p:nvPr/>
        </p:nvSpPr>
        <p:spPr bwMode="auto">
          <a:xfrm>
            <a:off x="2278063" y="381000"/>
            <a:ext cx="4587875" cy="466725"/>
          </a:xfrm>
          <a:prstGeom prst="rect">
            <a:avLst/>
          </a:prstGeom>
          <a:solidFill>
            <a:srgbClr val="FFFF99"/>
          </a:solidFill>
          <a:ln w="9525">
            <a:solidFill>
              <a:schemeClr val="tx1"/>
            </a:solidFill>
            <a:miter lim="800000"/>
            <a:headEnd/>
            <a:tailEnd/>
          </a:ln>
        </p:spPr>
        <p:txBody>
          <a:bodyPr>
            <a:spAutoFit/>
          </a:bodyPr>
          <a:lstStyle/>
          <a:p>
            <a:r>
              <a:rPr lang="en-US"/>
              <a:t>The Yellowcake Road (Canada)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66946" name="Text Box 2"/>
          <p:cNvSpPr txBox="1">
            <a:spLocks noChangeArrowheads="1"/>
          </p:cNvSpPr>
          <p:nvPr/>
        </p:nvSpPr>
        <p:spPr bwMode="auto">
          <a:xfrm>
            <a:off x="152400" y="304800"/>
            <a:ext cx="8839200" cy="4054475"/>
          </a:xfrm>
          <a:prstGeom prst="rect">
            <a:avLst/>
          </a:prstGeom>
          <a:noFill/>
          <a:ln w="9525">
            <a:noFill/>
            <a:miter lim="800000"/>
            <a:headEnd/>
            <a:tailEnd/>
          </a:ln>
        </p:spPr>
        <p:txBody>
          <a:bodyPr>
            <a:spAutoFit/>
          </a:bodyPr>
          <a:lstStyle/>
          <a:p>
            <a:pPr algn="ctr"/>
            <a:endParaRPr lang="en-US" sz="6500" i="1">
              <a:solidFill>
                <a:schemeClr val="accent2"/>
              </a:solidFill>
            </a:endParaRPr>
          </a:p>
          <a:p>
            <a:pPr algn="ctr"/>
            <a:endParaRPr lang="en-US" sz="6500" i="1">
              <a:solidFill>
                <a:schemeClr val="accent2"/>
              </a:solidFill>
            </a:endParaRPr>
          </a:p>
          <a:p>
            <a:pPr algn="ctr"/>
            <a:r>
              <a:rPr lang="en-US" sz="6500" i="1">
                <a:solidFill>
                  <a:schemeClr val="accent2"/>
                </a:solidFill>
              </a:rPr>
              <a:t>The End</a:t>
            </a:r>
          </a:p>
          <a:p>
            <a:pPr algn="ctr"/>
            <a:endParaRPr lang="en-US" sz="6500" i="1"/>
          </a:p>
        </p:txBody>
      </p:sp>
      <p:sp>
        <p:nvSpPr>
          <p:cNvPr id="466947" name="Text Box 3"/>
          <p:cNvSpPr txBox="1">
            <a:spLocks noChangeArrowheads="1"/>
          </p:cNvSpPr>
          <p:nvPr/>
        </p:nvSpPr>
        <p:spPr bwMode="auto">
          <a:xfrm>
            <a:off x="1524000" y="5105400"/>
            <a:ext cx="6300788" cy="1066800"/>
          </a:xfrm>
          <a:prstGeom prst="rect">
            <a:avLst/>
          </a:prstGeom>
          <a:noFill/>
          <a:ln w="9525">
            <a:noFill/>
            <a:miter lim="800000"/>
            <a:headEnd/>
            <a:tailEnd/>
          </a:ln>
          <a:effectLst/>
        </p:spPr>
        <p:txBody>
          <a:bodyPr wrap="none">
            <a:spAutoFit/>
          </a:bodyPr>
          <a:lstStyle/>
          <a:p>
            <a:pPr algn="ctr"/>
            <a:r>
              <a:rPr lang="en-US" i="1"/>
              <a:t>Canadian Coalition for Nuclear Responsibility</a:t>
            </a:r>
            <a:endParaRPr lang="en-US" sz="1800" i="1"/>
          </a:p>
          <a:p>
            <a:pPr algn="ctr"/>
            <a:r>
              <a:rPr lang="en-US" sz="4000" i="1"/>
              <a:t>www.ccnr.org</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487428" name="Object 4"/>
          <p:cNvGraphicFramePr>
            <a:graphicFrameLocks noChangeAspect="1"/>
          </p:cNvGraphicFramePr>
          <p:nvPr/>
        </p:nvGraphicFramePr>
        <p:xfrm>
          <a:off x="1978025" y="152400"/>
          <a:ext cx="5110163" cy="6553200"/>
        </p:xfrm>
        <a:graphic>
          <a:graphicData uri="http://schemas.openxmlformats.org/presentationml/2006/ole">
            <p:oleObj spid="_x0000_s487428" name="Document" r:id="rId4" imgW="3657600" imgH="4690872" progId="Word.Document.8">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3810000" y="3009900"/>
            <a:ext cx="1524000" cy="838200"/>
          </a:xfrm>
        </p:spPr>
        <p:txBody>
          <a:bodyPr/>
          <a:lstStyle/>
          <a:p>
            <a:r>
              <a:rPr lang="en-US" sz="400"/>
              <a:t>Quebec Agreement</a:t>
            </a:r>
            <a:endParaRPr lang="en-US"/>
          </a:p>
        </p:txBody>
      </p:sp>
      <p:pic>
        <p:nvPicPr>
          <p:cNvPr id="348163" name="Picture 3"/>
          <p:cNvPicPr>
            <a:picLocks noChangeAspect="1" noChangeArrowheads="1"/>
          </p:cNvPicPr>
          <p:nvPr/>
        </p:nvPicPr>
        <p:blipFill>
          <a:blip r:embed="rId3" cstate="print"/>
          <a:srcRect/>
          <a:stretch>
            <a:fillRect/>
          </a:stretch>
        </p:blipFill>
        <p:spPr bwMode="auto">
          <a:xfrm>
            <a:off x="381000" y="76200"/>
            <a:ext cx="8458200" cy="673417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3962400" y="3048000"/>
            <a:ext cx="1219200" cy="762000"/>
          </a:xfrm>
        </p:spPr>
        <p:txBody>
          <a:bodyPr/>
          <a:lstStyle/>
          <a:p>
            <a:r>
              <a:rPr lang="en-US" sz="400"/>
              <a:t>Mushroom Clouds</a:t>
            </a:r>
            <a:endParaRPr lang="en-US"/>
          </a:p>
        </p:txBody>
      </p:sp>
      <p:pic>
        <p:nvPicPr>
          <p:cNvPr id="327683" name="Picture 3"/>
          <p:cNvPicPr>
            <a:picLocks noChangeAspect="1" noChangeArrowheads="1"/>
          </p:cNvPicPr>
          <p:nvPr/>
        </p:nvPicPr>
        <p:blipFill>
          <a:blip r:embed="rId3" cstate="print"/>
          <a:srcRect/>
          <a:stretch>
            <a:fillRect/>
          </a:stretch>
        </p:blipFill>
        <p:spPr bwMode="auto">
          <a:xfrm>
            <a:off x="228600" y="588963"/>
            <a:ext cx="8839200" cy="58832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305300" y="3162300"/>
            <a:ext cx="533400" cy="533400"/>
          </a:xfrm>
        </p:spPr>
        <p:txBody>
          <a:bodyPr/>
          <a:lstStyle/>
          <a:p>
            <a:r>
              <a:rPr lang="en-US" sz="400"/>
              <a:t>Maisie Shiell</a:t>
            </a:r>
          </a:p>
        </p:txBody>
      </p:sp>
      <p:pic>
        <p:nvPicPr>
          <p:cNvPr id="256003" name="Picture 3" descr="Maisie_Shiell"/>
          <p:cNvPicPr>
            <a:picLocks noChangeAspect="1" noChangeArrowheads="1"/>
          </p:cNvPicPr>
          <p:nvPr/>
        </p:nvPicPr>
        <p:blipFill>
          <a:blip r:embed="rId3" cstate="print"/>
          <a:srcRect/>
          <a:stretch>
            <a:fillRect/>
          </a:stretch>
        </p:blipFill>
        <p:spPr bwMode="auto">
          <a:xfrm>
            <a:off x="228600" y="492125"/>
            <a:ext cx="8915400" cy="587216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114800" y="3086100"/>
            <a:ext cx="914400" cy="685800"/>
          </a:xfrm>
        </p:spPr>
        <p:txBody>
          <a:bodyPr/>
          <a:lstStyle/>
          <a:p>
            <a:r>
              <a:rPr lang="en-US" sz="400"/>
              <a:t>John Smitherman</a:t>
            </a:r>
            <a:endParaRPr lang="en-US"/>
          </a:p>
        </p:txBody>
      </p:sp>
      <p:pic>
        <p:nvPicPr>
          <p:cNvPr id="329731" name="Picture 3" descr="011_john_smitherman"/>
          <p:cNvPicPr>
            <a:picLocks noChangeAspect="1" noChangeArrowheads="1"/>
          </p:cNvPicPr>
          <p:nvPr/>
        </p:nvPicPr>
        <p:blipFill>
          <a:blip r:embed="rId3" cstate="print"/>
          <a:srcRect/>
          <a:stretch>
            <a:fillRect/>
          </a:stretch>
        </p:blipFill>
        <p:spPr bwMode="auto">
          <a:xfrm>
            <a:off x="2270125" y="0"/>
            <a:ext cx="4602163" cy="6858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4229100" y="3048000"/>
            <a:ext cx="685800" cy="762000"/>
          </a:xfrm>
        </p:spPr>
        <p:txBody>
          <a:bodyPr/>
          <a:lstStyle/>
          <a:p>
            <a:r>
              <a:rPr lang="en-US" sz="400"/>
              <a:t>Irma Thomas</a:t>
            </a:r>
            <a:r>
              <a:rPr lang="en-US"/>
              <a:t> </a:t>
            </a:r>
          </a:p>
        </p:txBody>
      </p:sp>
      <p:pic>
        <p:nvPicPr>
          <p:cNvPr id="333827" name="Picture 3"/>
          <p:cNvPicPr>
            <a:picLocks noChangeAspect="1" noChangeArrowheads="1"/>
          </p:cNvPicPr>
          <p:nvPr/>
        </p:nvPicPr>
        <p:blipFill>
          <a:blip r:embed="rId3" cstate="print"/>
          <a:srcRect/>
          <a:stretch>
            <a:fillRect/>
          </a:stretch>
        </p:blipFill>
        <p:spPr bwMode="auto">
          <a:xfrm>
            <a:off x="152400" y="147638"/>
            <a:ext cx="8915400" cy="602456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77186" name="Picture 2"/>
          <p:cNvPicPr>
            <a:picLocks noChangeAspect="1" noChangeArrowheads="1"/>
          </p:cNvPicPr>
          <p:nvPr/>
        </p:nvPicPr>
        <p:blipFill>
          <a:blip r:embed="rId3" cstate="print"/>
          <a:srcRect/>
          <a:stretch>
            <a:fillRect/>
          </a:stretch>
        </p:blipFill>
        <p:spPr bwMode="auto">
          <a:xfrm>
            <a:off x="1320800" y="533400"/>
            <a:ext cx="6727825" cy="5792788"/>
          </a:xfrm>
          <a:prstGeom prst="rect">
            <a:avLst/>
          </a:prstGeom>
          <a:noFill/>
        </p:spPr>
      </p:pic>
      <p:sp>
        <p:nvSpPr>
          <p:cNvPr id="477187" name="Text Box 3"/>
          <p:cNvSpPr txBox="1">
            <a:spLocks noChangeArrowheads="1"/>
          </p:cNvSpPr>
          <p:nvPr/>
        </p:nvSpPr>
        <p:spPr bwMode="auto">
          <a:xfrm>
            <a:off x="1354138" y="5638800"/>
            <a:ext cx="1792287" cy="457200"/>
          </a:xfrm>
          <a:prstGeom prst="rect">
            <a:avLst/>
          </a:prstGeom>
          <a:solidFill>
            <a:schemeClr val="accent1"/>
          </a:solidFill>
          <a:ln w="9525">
            <a:noFill/>
            <a:miter lim="800000"/>
            <a:headEnd/>
            <a:tailEnd/>
          </a:ln>
        </p:spPr>
        <p:txBody>
          <a:bodyPr wrap="none">
            <a:spAutoFit/>
          </a:bodyPr>
          <a:lstStyle/>
          <a:p>
            <a:r>
              <a:rPr lang="en-US">
                <a:latin typeface="Times" pitchFamily="16" charset="0"/>
              </a:rPr>
              <a:t>Groundwater</a:t>
            </a:r>
            <a:endParaRPr lang="en-US"/>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cstate="print"/>
          <a:srcRect/>
          <a:stretch>
            <a:fillRect/>
          </a:stretch>
        </p:blipFill>
        <p:spPr bwMode="auto">
          <a:xfrm>
            <a:off x="457200" y="381000"/>
            <a:ext cx="8153400" cy="554672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191000" y="3124200"/>
            <a:ext cx="762000" cy="609600"/>
          </a:xfrm>
        </p:spPr>
        <p:txBody>
          <a:bodyPr/>
          <a:lstStyle/>
          <a:p>
            <a:r>
              <a:rPr lang="en-US" sz="400"/>
              <a:t>Cyclops</a:t>
            </a:r>
            <a:endParaRPr lang="en-US"/>
          </a:p>
        </p:txBody>
      </p:sp>
      <p:pic>
        <p:nvPicPr>
          <p:cNvPr id="335875" name="Picture 3" descr="013_cyclops"/>
          <p:cNvPicPr>
            <a:picLocks noChangeAspect="1" noChangeArrowheads="1"/>
          </p:cNvPicPr>
          <p:nvPr/>
        </p:nvPicPr>
        <p:blipFill>
          <a:blip r:embed="rId3" cstate="print"/>
          <a:srcRect/>
          <a:stretch>
            <a:fillRect/>
          </a:stretch>
        </p:blipFill>
        <p:spPr bwMode="auto">
          <a:xfrm>
            <a:off x="2286000" y="0"/>
            <a:ext cx="4640263"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ctrTitle"/>
          </p:nvPr>
        </p:nvSpPr>
        <p:spPr>
          <a:xfrm>
            <a:off x="1828800" y="2133600"/>
            <a:ext cx="5410200" cy="1143000"/>
          </a:xfrm>
        </p:spPr>
        <p:txBody>
          <a:bodyPr/>
          <a:lstStyle/>
          <a:p>
            <a:r>
              <a:rPr lang="en-US"/>
              <a:t>Uranium</a:t>
            </a:r>
            <a:br>
              <a:rPr lang="en-US"/>
            </a:br>
            <a:r>
              <a:rPr lang="en-US"/>
              <a:t>and its Uses</a:t>
            </a:r>
          </a:p>
        </p:txBody>
      </p:sp>
      <p:sp>
        <p:nvSpPr>
          <p:cNvPr id="444419" name="Text Box 3"/>
          <p:cNvSpPr txBox="1">
            <a:spLocks noChangeArrowheads="1"/>
          </p:cNvSpPr>
          <p:nvPr/>
        </p:nvSpPr>
        <p:spPr bwMode="auto">
          <a:xfrm>
            <a:off x="7118350" y="6034088"/>
            <a:ext cx="1568450" cy="366712"/>
          </a:xfrm>
          <a:prstGeom prst="rect">
            <a:avLst/>
          </a:prstGeom>
          <a:noFill/>
          <a:ln w="9525">
            <a:noFill/>
            <a:miter lim="800000"/>
            <a:headEnd/>
            <a:tailEnd/>
          </a:ln>
        </p:spPr>
        <p:txBody>
          <a:bodyPr wrap="none">
            <a:spAutoFit/>
          </a:bodyPr>
          <a:lstStyle/>
          <a:p>
            <a:pPr algn="ctr"/>
            <a:r>
              <a:rPr lang="en-US" sz="1800"/>
              <a:t>www.ccnr.org</a:t>
            </a:r>
            <a:endParaRPr lang="en-US" i="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152900" y="3124200"/>
            <a:ext cx="838200" cy="609600"/>
          </a:xfrm>
        </p:spPr>
        <p:txBody>
          <a:bodyPr/>
          <a:lstStyle/>
          <a:p>
            <a:r>
              <a:rPr lang="en-US" sz="400"/>
              <a:t>Ore Carriers</a:t>
            </a:r>
            <a:endParaRPr lang="en-US"/>
          </a:p>
        </p:txBody>
      </p:sp>
      <p:pic>
        <p:nvPicPr>
          <p:cNvPr id="354307" name="Picture 3" descr="017_ore_carriers"/>
          <p:cNvPicPr>
            <a:picLocks noChangeAspect="1" noChangeArrowheads="1"/>
          </p:cNvPicPr>
          <p:nvPr/>
        </p:nvPicPr>
        <p:blipFill>
          <a:blip r:embed="rId3" cstate="print"/>
          <a:srcRect/>
          <a:stretch>
            <a:fillRect/>
          </a:stretch>
        </p:blipFill>
        <p:spPr bwMode="auto">
          <a:xfrm>
            <a:off x="0" y="42863"/>
            <a:ext cx="9144000" cy="677386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05300" y="3162300"/>
            <a:ext cx="533400" cy="533400"/>
          </a:xfrm>
        </p:spPr>
        <p:txBody>
          <a:bodyPr/>
          <a:lstStyle/>
          <a:p>
            <a:r>
              <a:rPr lang="en-US" sz="400"/>
              <a:t>Radium Gilbert</a:t>
            </a:r>
            <a:endParaRPr lang="en-US"/>
          </a:p>
        </p:txBody>
      </p:sp>
      <p:pic>
        <p:nvPicPr>
          <p:cNvPr id="356355" name="Picture 3"/>
          <p:cNvPicPr>
            <a:picLocks noChangeAspect="1" noChangeArrowheads="1"/>
          </p:cNvPicPr>
          <p:nvPr/>
        </p:nvPicPr>
        <p:blipFill>
          <a:blip r:embed="rId3" cstate="print"/>
          <a:srcRect/>
          <a:stretch>
            <a:fillRect/>
          </a:stretch>
        </p:blipFill>
        <p:spPr bwMode="auto">
          <a:xfrm>
            <a:off x="228600" y="304800"/>
            <a:ext cx="8763000" cy="5961063"/>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cstate="print"/>
          <a:srcRect/>
          <a:stretch>
            <a:fillRect/>
          </a:stretch>
        </p:blipFill>
        <p:spPr bwMode="auto">
          <a:xfrm>
            <a:off x="304800" y="200025"/>
            <a:ext cx="8610600" cy="589915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1905000" y="838200"/>
            <a:ext cx="7772400" cy="1143000"/>
          </a:xfrm>
        </p:spPr>
        <p:txBody>
          <a:bodyPr/>
          <a:lstStyle/>
          <a:p>
            <a:r>
              <a:rPr lang="en-US" sz="800"/>
              <a:t>Radium dial painters</a:t>
            </a:r>
          </a:p>
        </p:txBody>
      </p:sp>
      <p:pic>
        <p:nvPicPr>
          <p:cNvPr id="362499" name="Picture 3" descr="radium_dial_painters_sm"/>
          <p:cNvPicPr>
            <a:picLocks noChangeAspect="1" noChangeArrowheads="1"/>
          </p:cNvPicPr>
          <p:nvPr/>
        </p:nvPicPr>
        <p:blipFill>
          <a:blip r:embed="rId3" cstate="print"/>
          <a:srcRect/>
          <a:stretch>
            <a:fillRect/>
          </a:stretch>
        </p:blipFill>
        <p:spPr bwMode="auto">
          <a:xfrm>
            <a:off x="0" y="101600"/>
            <a:ext cx="9144000" cy="676592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191000" y="3124200"/>
            <a:ext cx="762000" cy="609600"/>
          </a:xfrm>
        </p:spPr>
        <p:txBody>
          <a:bodyPr/>
          <a:lstStyle/>
          <a:p>
            <a:r>
              <a:rPr lang="en-US" sz="400"/>
              <a:t>Alpha Particles</a:t>
            </a:r>
            <a:endParaRPr lang="en-US"/>
          </a:p>
        </p:txBody>
      </p:sp>
      <p:pic>
        <p:nvPicPr>
          <p:cNvPr id="364547" name="Picture 3" descr="alpha_in_lung"/>
          <p:cNvPicPr>
            <a:picLocks noChangeAspect="1" noChangeArrowheads="1"/>
          </p:cNvPicPr>
          <p:nvPr/>
        </p:nvPicPr>
        <p:blipFill>
          <a:blip r:embed="rId3" cstate="print"/>
          <a:srcRect/>
          <a:stretch>
            <a:fillRect/>
          </a:stretch>
        </p:blipFill>
        <p:spPr bwMode="auto">
          <a:xfrm>
            <a:off x="152400" y="501650"/>
            <a:ext cx="8839200" cy="585311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520195"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a:t>
            </a:r>
          </a:p>
          <a:p>
            <a:pPr marL="342900" indent="-342900" eaLnBrk="1" hangingPunct="1">
              <a:lnSpc>
                <a:spcPct val="90000"/>
              </a:lnSpc>
              <a:spcBef>
                <a:spcPct val="20000"/>
              </a:spcBef>
            </a:pPr>
            <a:r>
              <a:rPr lang="en-US">
                <a:solidFill>
                  <a:schemeClr val="bg1"/>
                </a:solidFill>
              </a:rPr>
              <a:t>			      		</a:t>
            </a: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a:t>
            </a:r>
          </a:p>
          <a:p>
            <a:pPr marL="342900" indent="-342900" eaLnBrk="1" hangingPunct="1">
              <a:lnSpc>
                <a:spcPct val="90000"/>
              </a:lnSpc>
              <a:spcBef>
                <a:spcPct val="20000"/>
              </a:spcBef>
              <a:buFontTx/>
              <a:buChar char="•"/>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a:t>
            </a:r>
          </a:p>
          <a:p>
            <a:pPr marL="342900" indent="-342900" eaLnBrk="1" hangingPunct="1">
              <a:lnSpc>
                <a:spcPct val="90000"/>
              </a:lnSpc>
              <a:spcBef>
                <a:spcPct val="20000"/>
              </a:spcBef>
              <a:buFontTx/>
              <a:buChar char="•"/>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a:t>
            </a:r>
          </a:p>
          <a:p>
            <a:pPr marL="342900" indent="-342900" eaLnBrk="1" hangingPunct="1">
              <a:lnSpc>
                <a:spcPct val="90000"/>
              </a:lnSpc>
              <a:spcBef>
                <a:spcPct val="20000"/>
              </a:spcBef>
              <a:buFontTx/>
              <a:buChar char="•"/>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r>
              <a:rPr lang="en-US">
                <a:solidFill>
                  <a:schemeClr val="bg1"/>
                </a:solidFill>
              </a:rPr>
              <a:t> </a:t>
            </a:r>
            <a:endParaRPr lang="en-US" i="1">
              <a:solidFill>
                <a:schemeClr val="bg1"/>
              </a:solidFill>
            </a:endParaRPr>
          </a:p>
          <a:p>
            <a:pPr marL="342900" indent="-342900" eaLnBrk="1" hangingPunct="1">
              <a:lnSpc>
                <a:spcPct val="90000"/>
              </a:lnSpc>
              <a:spcBef>
                <a:spcPct val="20000"/>
              </a:spcBef>
            </a:pPr>
            <a:endParaRPr lang="en-US">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299011"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2 protons + 2 neutrons		heavy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paper)</a:t>
            </a:r>
            <a:r>
              <a:rPr lang="en-US">
                <a:solidFill>
                  <a:schemeClr val="bg1"/>
                </a:solidFill>
              </a:rPr>
              <a:t>		              </a:t>
            </a:r>
            <a:r>
              <a:rPr lang="en-US" sz="2000" i="1">
                <a:solidFill>
                  <a:schemeClr val="bg1"/>
                </a:solidFill>
              </a:rPr>
              <a:t>(pos.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a:t>
            </a:r>
          </a:p>
          <a:p>
            <a:pPr marL="342900" indent="-342900" eaLnBrk="1" hangingPunct="1">
              <a:lnSpc>
                <a:spcPct val="90000"/>
              </a:lnSpc>
              <a:spcBef>
                <a:spcPct val="20000"/>
              </a:spcBef>
              <a:buFontTx/>
              <a:buChar char="•"/>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a:t>
            </a: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endParaRPr lang="en-US" i="1">
              <a:solidFill>
                <a:srgbClr val="FF2136"/>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a:t>
            </a:r>
          </a:p>
          <a:p>
            <a:pPr marL="342900" indent="-342900" eaLnBrk="1" hangingPunct="1">
              <a:lnSpc>
                <a:spcPct val="90000"/>
              </a:lnSpc>
              <a:spcBef>
                <a:spcPct val="20000"/>
              </a:spcBef>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endParaRPr lang="en-US">
              <a:solidFill>
                <a:schemeClr val="bg1"/>
              </a:solidFill>
            </a:endParaRPr>
          </a:p>
          <a:p>
            <a:pPr marL="342900" indent="-342900" eaLnBrk="1" hangingPunct="1">
              <a:lnSpc>
                <a:spcPct val="90000"/>
              </a:lnSpc>
              <a:spcBef>
                <a:spcPct val="20000"/>
              </a:spcBef>
            </a:pPr>
            <a:endParaRPr lang="en-US">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301059"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2 protons + 2 neutrons		heavy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paper)</a:t>
            </a:r>
            <a:r>
              <a:rPr lang="en-US">
                <a:solidFill>
                  <a:schemeClr val="bg1"/>
                </a:solidFill>
              </a:rPr>
              <a:t>		              </a:t>
            </a:r>
            <a:r>
              <a:rPr lang="en-US" sz="2000" i="1">
                <a:solidFill>
                  <a:schemeClr val="bg1"/>
                </a:solidFill>
              </a:rPr>
              <a:t>(pos.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1 high-energy electron		lightest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aluminum)</a:t>
            </a:r>
            <a:r>
              <a:rPr lang="en-US">
                <a:solidFill>
                  <a:schemeClr val="bg1"/>
                </a:solidFill>
              </a:rPr>
              <a:t>	 	   </a:t>
            </a:r>
            <a:r>
              <a:rPr lang="en-US" sz="2000" i="1">
                <a:solidFill>
                  <a:schemeClr val="bg1"/>
                </a:solidFill>
              </a:rPr>
              <a:t>(neg.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a:t>
            </a:r>
          </a:p>
          <a:p>
            <a:pPr marL="342900" indent="-342900" eaLnBrk="1" hangingPunct="1">
              <a:lnSpc>
                <a:spcPct val="90000"/>
              </a:lnSpc>
              <a:spcBef>
                <a:spcPct val="20000"/>
              </a:spcBef>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a:t>
            </a:r>
          </a:p>
          <a:p>
            <a:pPr marL="342900" indent="-342900" eaLnBrk="1" hangingPunct="1">
              <a:lnSpc>
                <a:spcPct val="90000"/>
              </a:lnSpc>
              <a:spcBef>
                <a:spcPct val="20000"/>
              </a:spcBef>
              <a:buFontTx/>
              <a:buChar char="•"/>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r>
              <a:rPr lang="en-US">
                <a:solidFill>
                  <a:schemeClr val="bg1"/>
                </a:solidFill>
              </a:rPr>
              <a:t>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303107"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2 protons + 2 neutrons		heavy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paper)</a:t>
            </a:r>
            <a:r>
              <a:rPr lang="en-US">
                <a:solidFill>
                  <a:schemeClr val="bg1"/>
                </a:solidFill>
              </a:rPr>
              <a:t>		              </a:t>
            </a:r>
            <a:r>
              <a:rPr lang="en-US" sz="2000" i="1">
                <a:solidFill>
                  <a:schemeClr val="bg1"/>
                </a:solidFill>
              </a:rPr>
              <a:t>(pos.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1 high-energy electron		lightest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aluminum)</a:t>
            </a:r>
            <a:r>
              <a:rPr lang="en-US">
                <a:solidFill>
                  <a:schemeClr val="bg1"/>
                </a:solidFill>
              </a:rPr>
              <a:t>	 	   </a:t>
            </a:r>
            <a:r>
              <a:rPr lang="en-US" sz="2000" i="1">
                <a:solidFill>
                  <a:schemeClr val="bg1"/>
                </a:solidFill>
              </a:rPr>
              <a:t>(neg.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1 high-frequency photon 		E-M</a:t>
            </a:r>
            <a:r>
              <a:rPr lang="en-US" sz="1800">
                <a:solidFill>
                  <a:schemeClr val="bg1"/>
                </a:solidFill>
              </a:rPr>
              <a:t>  </a:t>
            </a:r>
            <a:r>
              <a:rPr lang="en-US">
                <a:solidFill>
                  <a:schemeClr val="bg1"/>
                </a:solidFill>
              </a:rPr>
              <a:t>wave	</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lead)</a:t>
            </a:r>
            <a:r>
              <a:rPr lang="en-US">
                <a:solidFill>
                  <a:schemeClr val="bg1"/>
                </a:solidFill>
              </a:rPr>
              <a:t>		 	   </a:t>
            </a:r>
            <a:r>
              <a:rPr lang="en-US" sz="2000" i="1">
                <a:solidFill>
                  <a:schemeClr val="bg1"/>
                </a:solidFill>
              </a:rPr>
              <a:t>(no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a:t>
            </a:r>
          </a:p>
          <a:p>
            <a:pPr marL="342900" indent="-342900" eaLnBrk="1" hangingPunct="1">
              <a:lnSpc>
                <a:spcPct val="90000"/>
              </a:lnSpc>
              <a:spcBef>
                <a:spcPct val="20000"/>
              </a:spcBef>
            </a:pP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r>
              <a:rPr lang="en-US">
                <a:solidFill>
                  <a:schemeClr val="bg1"/>
                </a:solidFill>
              </a:rPr>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305155"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2 protons + 2 neutrons		heavy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paper)</a:t>
            </a:r>
            <a:r>
              <a:rPr lang="en-US">
                <a:solidFill>
                  <a:schemeClr val="bg1"/>
                </a:solidFill>
              </a:rPr>
              <a:t>		              </a:t>
            </a:r>
            <a:r>
              <a:rPr lang="en-US" sz="2000" i="1">
                <a:solidFill>
                  <a:schemeClr val="bg1"/>
                </a:solidFill>
              </a:rPr>
              <a:t>(pos.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1 high-energy electron		lightest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aluminum)</a:t>
            </a:r>
            <a:r>
              <a:rPr lang="en-US">
                <a:solidFill>
                  <a:schemeClr val="bg1"/>
                </a:solidFill>
              </a:rPr>
              <a:t>	 	   </a:t>
            </a:r>
            <a:r>
              <a:rPr lang="en-US" sz="2000" i="1">
                <a:solidFill>
                  <a:schemeClr val="bg1"/>
                </a:solidFill>
              </a:rPr>
              <a:t>(neg.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1 high-frequency photon 		E-M</a:t>
            </a:r>
            <a:r>
              <a:rPr lang="en-US" sz="1800">
                <a:solidFill>
                  <a:schemeClr val="bg1"/>
                </a:solidFill>
              </a:rPr>
              <a:t>  </a:t>
            </a:r>
            <a:r>
              <a:rPr lang="en-US">
                <a:solidFill>
                  <a:schemeClr val="bg1"/>
                </a:solidFill>
              </a:rPr>
              <a:t>wave	</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lead)</a:t>
            </a:r>
            <a:r>
              <a:rPr lang="en-US">
                <a:solidFill>
                  <a:schemeClr val="bg1"/>
                </a:solidFill>
              </a:rPr>
              <a:t>		 	   </a:t>
            </a:r>
            <a:r>
              <a:rPr lang="en-US" sz="2000" i="1">
                <a:solidFill>
                  <a:schemeClr val="bg1"/>
                </a:solidFill>
              </a:rPr>
              <a:t>(no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1 high-energy particle	           medium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water)</a:t>
            </a:r>
            <a:r>
              <a:rPr lang="en-US">
                <a:solidFill>
                  <a:schemeClr val="bg1"/>
                </a:solidFill>
              </a:rPr>
              <a:t>		              </a:t>
            </a:r>
            <a:r>
              <a:rPr lang="en-US" sz="2000" i="1">
                <a:solidFill>
                  <a:schemeClr val="bg1"/>
                </a:solidFill>
              </a:rPr>
              <a:t>(no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r>
              <a:rPr lang="en-US">
                <a:solidFill>
                  <a:schemeClr val="bg1"/>
                </a:solid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4114800" y="1905000"/>
            <a:ext cx="914400" cy="990600"/>
          </a:xfrm>
        </p:spPr>
        <p:txBody>
          <a:bodyPr/>
          <a:lstStyle/>
          <a:p>
            <a:r>
              <a:rPr lang="en-US" sz="400"/>
              <a:t>Model of Uranium Atom</a:t>
            </a:r>
            <a:endParaRPr lang="en-US"/>
          </a:p>
        </p:txBody>
      </p:sp>
      <p:pic>
        <p:nvPicPr>
          <p:cNvPr id="337923" name="Picture 3"/>
          <p:cNvPicPr>
            <a:picLocks noChangeAspect="1" noChangeArrowheads="1"/>
          </p:cNvPicPr>
          <p:nvPr/>
        </p:nvPicPr>
        <p:blipFill>
          <a:blip r:embed="rId3" cstate="print"/>
          <a:srcRect/>
          <a:stretch>
            <a:fillRect/>
          </a:stretch>
        </p:blipFill>
        <p:spPr bwMode="auto">
          <a:xfrm>
            <a:off x="2422525" y="76200"/>
            <a:ext cx="4587875" cy="6826250"/>
          </a:xfrm>
          <a:prstGeom prst="rect">
            <a:avLst/>
          </a:prstGeom>
          <a:noFill/>
        </p:spPr>
      </p:pic>
    </p:spTree>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1" hangingPunct="1"/>
            <a:r>
              <a:rPr lang="en-US" sz="3200">
                <a:solidFill>
                  <a:srgbClr val="FF2136"/>
                </a:solidFill>
              </a:rPr>
              <a:t>Four Types of Atomic Radiation</a:t>
            </a:r>
            <a:endParaRPr lang="en-US" sz="4400">
              <a:solidFill>
                <a:schemeClr val="tx2"/>
              </a:solidFill>
            </a:endParaRPr>
          </a:p>
        </p:txBody>
      </p:sp>
      <p:sp>
        <p:nvSpPr>
          <p:cNvPr id="307203" name="Rectangle 3"/>
          <p:cNvSpPr>
            <a:spLocks noChangeArrowheads="1"/>
          </p:cNvSpPr>
          <p:nvPr/>
        </p:nvSpPr>
        <p:spPr bwMode="auto">
          <a:xfrm>
            <a:off x="0" y="1447800"/>
            <a:ext cx="9220200" cy="45720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pPr>
            <a:r>
              <a:rPr lang="en-US" i="1">
                <a:solidFill>
                  <a:srgbClr val="FF2136"/>
                </a:solidFill>
              </a:rPr>
              <a:t>Alpha</a:t>
            </a:r>
            <a:r>
              <a:rPr lang="en-US">
                <a:solidFill>
                  <a:schemeClr val="bg1"/>
                </a:solidFill>
              </a:rPr>
              <a:t>	  2 protons + 2 neutrons		heavy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paper)</a:t>
            </a:r>
            <a:r>
              <a:rPr lang="en-US">
                <a:solidFill>
                  <a:schemeClr val="bg1"/>
                </a:solidFill>
              </a:rPr>
              <a:t>		              </a:t>
            </a:r>
            <a:r>
              <a:rPr lang="en-US" sz="2000" i="1">
                <a:solidFill>
                  <a:schemeClr val="bg1"/>
                </a:solidFill>
              </a:rPr>
              <a:t>(pos.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Beta</a:t>
            </a:r>
            <a:r>
              <a:rPr lang="en-US">
                <a:solidFill>
                  <a:schemeClr val="bg1"/>
                </a:solidFill>
              </a:rPr>
              <a:t>	  1 high-energy electron		lightest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aluminum)</a:t>
            </a:r>
            <a:r>
              <a:rPr lang="en-US">
                <a:solidFill>
                  <a:schemeClr val="bg1"/>
                </a:solidFill>
              </a:rPr>
              <a:t>	 	   </a:t>
            </a:r>
            <a:r>
              <a:rPr lang="en-US" sz="2000" i="1">
                <a:solidFill>
                  <a:schemeClr val="bg1"/>
                </a:solidFill>
              </a:rPr>
              <a:t>(neg.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Gamma</a:t>
            </a:r>
            <a:r>
              <a:rPr lang="en-US">
                <a:solidFill>
                  <a:schemeClr val="bg1"/>
                </a:solidFill>
              </a:rPr>
              <a:t>	  1 high-frequency photon 		E-M</a:t>
            </a:r>
            <a:r>
              <a:rPr lang="en-US" sz="1800">
                <a:solidFill>
                  <a:schemeClr val="bg1"/>
                </a:solidFill>
              </a:rPr>
              <a:t>  </a:t>
            </a:r>
            <a:r>
              <a:rPr lang="en-US">
                <a:solidFill>
                  <a:schemeClr val="bg1"/>
                </a:solidFill>
              </a:rPr>
              <a:t>wave	</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lead)</a:t>
            </a:r>
            <a:r>
              <a:rPr lang="en-US">
                <a:solidFill>
                  <a:schemeClr val="bg1"/>
                </a:solidFill>
              </a:rPr>
              <a:t>		 	   </a:t>
            </a:r>
            <a:r>
              <a:rPr lang="en-US" sz="2000" i="1">
                <a:solidFill>
                  <a:schemeClr val="bg1"/>
                </a:solidFill>
              </a:rPr>
              <a:t>(no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buFontTx/>
              <a:buChar char="•"/>
            </a:pPr>
            <a:r>
              <a:rPr lang="en-US" i="1">
                <a:solidFill>
                  <a:srgbClr val="FF2136"/>
                </a:solidFill>
              </a:rPr>
              <a:t>Neutron</a:t>
            </a:r>
            <a:r>
              <a:rPr lang="en-US">
                <a:solidFill>
                  <a:schemeClr val="bg1"/>
                </a:solidFill>
              </a:rPr>
              <a:t>	  1 high-energy particle	           medium particle</a:t>
            </a:r>
          </a:p>
          <a:p>
            <a:pPr marL="342900" indent="-342900" eaLnBrk="1" hangingPunct="1">
              <a:lnSpc>
                <a:spcPct val="90000"/>
              </a:lnSpc>
              <a:spcBef>
                <a:spcPct val="20000"/>
              </a:spcBef>
            </a:pPr>
            <a:r>
              <a:rPr lang="en-US">
                <a:solidFill>
                  <a:schemeClr val="bg1"/>
                </a:solidFill>
              </a:rPr>
              <a:t>			      </a:t>
            </a:r>
            <a:r>
              <a:rPr lang="en-US" sz="2000" i="1">
                <a:solidFill>
                  <a:schemeClr val="bg1"/>
                </a:solidFill>
              </a:rPr>
              <a:t>(stopped by water)</a:t>
            </a:r>
            <a:r>
              <a:rPr lang="en-US">
                <a:solidFill>
                  <a:schemeClr val="bg1"/>
                </a:solidFill>
              </a:rPr>
              <a:t>		              </a:t>
            </a:r>
            <a:r>
              <a:rPr lang="en-US" sz="2000" i="1">
                <a:solidFill>
                  <a:schemeClr val="bg1"/>
                </a:solidFill>
              </a:rPr>
              <a:t>(no charge)</a:t>
            </a:r>
            <a:endParaRPr lang="en-US">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endParaRPr lang="en-US" sz="1600">
              <a:solidFill>
                <a:schemeClr val="bg1"/>
              </a:solidFill>
            </a:endParaRPr>
          </a:p>
          <a:p>
            <a:pPr marL="342900" indent="-342900" eaLnBrk="1" hangingPunct="1">
              <a:lnSpc>
                <a:spcPct val="90000"/>
              </a:lnSpc>
              <a:spcBef>
                <a:spcPct val="20000"/>
              </a:spcBef>
            </a:pPr>
            <a:r>
              <a:rPr lang="en-US">
                <a:solidFill>
                  <a:schemeClr val="bg1"/>
                </a:solidFill>
              </a:rPr>
              <a:t> 			</a:t>
            </a:r>
            <a:r>
              <a:rPr lang="en-US" sz="1800" i="1">
                <a:solidFill>
                  <a:schemeClr val="bg1"/>
                </a:solidFill>
              </a:rPr>
              <a:t>(Note: X-Rays are similar to gamma rays but are less energetic)</a:t>
            </a:r>
            <a:endParaRPr lang="en-US">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4267200" y="3086100"/>
            <a:ext cx="609600" cy="685800"/>
          </a:xfrm>
        </p:spPr>
        <p:txBody>
          <a:bodyPr/>
          <a:lstStyle/>
          <a:p>
            <a:r>
              <a:rPr lang="en-US" sz="400"/>
              <a:t>Navajo Miner</a:t>
            </a:r>
            <a:endParaRPr lang="en-US"/>
          </a:p>
        </p:txBody>
      </p:sp>
      <p:pic>
        <p:nvPicPr>
          <p:cNvPr id="370691" name="Picture 3" descr="027_navajo_miner"/>
          <p:cNvPicPr>
            <a:picLocks noChangeAspect="1" noChangeArrowheads="1"/>
          </p:cNvPicPr>
          <p:nvPr/>
        </p:nvPicPr>
        <p:blipFill>
          <a:blip r:embed="rId3" cstate="print"/>
          <a:srcRect/>
          <a:stretch>
            <a:fillRect/>
          </a:stretch>
        </p:blipFill>
        <p:spPr bwMode="auto">
          <a:xfrm>
            <a:off x="2514600" y="76200"/>
            <a:ext cx="4557713" cy="6746875"/>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114800" y="3200400"/>
            <a:ext cx="914400" cy="457200"/>
          </a:xfrm>
        </p:spPr>
        <p:txBody>
          <a:bodyPr/>
          <a:lstStyle/>
          <a:p>
            <a:r>
              <a:rPr lang="en-US" sz="400"/>
              <a:t>Alpha closeup</a:t>
            </a:r>
          </a:p>
        </p:txBody>
      </p:sp>
      <p:pic>
        <p:nvPicPr>
          <p:cNvPr id="284676" name="Picture 4" descr="new-alpha"/>
          <p:cNvPicPr>
            <a:picLocks noChangeAspect="1" noChangeArrowheads="1"/>
          </p:cNvPicPr>
          <p:nvPr/>
        </p:nvPicPr>
        <p:blipFill>
          <a:blip r:embed="rId3" cstate="print"/>
          <a:srcRect/>
          <a:stretch>
            <a:fillRect/>
          </a:stretch>
        </p:blipFill>
        <p:spPr bwMode="auto">
          <a:xfrm>
            <a:off x="0" y="327025"/>
            <a:ext cx="9144000" cy="62039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2514600" y="0"/>
            <a:ext cx="4114800" cy="838200"/>
          </a:xfrm>
        </p:spPr>
        <p:txBody>
          <a:bodyPr/>
          <a:lstStyle/>
          <a:p>
            <a:r>
              <a:rPr lang="en-US" sz="2000" b="1">
                <a:solidFill>
                  <a:srgbClr val="FD0000"/>
                </a:solidFill>
              </a:rPr>
              <a:t>BCMA Report (1980)</a:t>
            </a:r>
          </a:p>
        </p:txBody>
      </p:sp>
      <p:sp>
        <p:nvSpPr>
          <p:cNvPr id="260099" name="Rectangle 3"/>
          <p:cNvSpPr>
            <a:spLocks noGrp="1" noChangeArrowheads="1"/>
          </p:cNvSpPr>
          <p:nvPr>
            <p:ph type="body" idx="1"/>
          </p:nvPr>
        </p:nvSpPr>
        <p:spPr>
          <a:xfrm>
            <a:off x="1219200" y="762000"/>
            <a:ext cx="6743700" cy="5791200"/>
          </a:xfrm>
        </p:spPr>
        <p:txBody>
          <a:bodyPr/>
          <a:lstStyle/>
          <a:p>
            <a:pPr>
              <a:lnSpc>
                <a:spcPct val="90000"/>
              </a:lnSpc>
            </a:pPr>
            <a:endParaRPr lang="en-US" sz="1400" b="1">
              <a:solidFill>
                <a:schemeClr val="bg1"/>
              </a:solidFill>
              <a:latin typeface="Palatino" pitchFamily="16" charset="0"/>
            </a:endParaRPr>
          </a:p>
          <a:p>
            <a:pPr>
              <a:lnSpc>
                <a:spcPct val="90000"/>
              </a:lnSpc>
            </a:pPr>
            <a:r>
              <a:rPr lang="en-US" sz="1400" b="1">
                <a:solidFill>
                  <a:schemeClr val="bg1"/>
                </a:solidFill>
                <a:latin typeface="Palatino" pitchFamily="16" charset="0"/>
              </a:rPr>
              <a:t>Summary of doubling dose estimates for lung cancer in uranium miners:     </a:t>
            </a:r>
          </a:p>
          <a:p>
            <a:pPr lvl="1">
              <a:lnSpc>
                <a:spcPct val="90000"/>
              </a:lnSpc>
            </a:pPr>
            <a:r>
              <a:rPr lang="en-US" sz="1400" b="1">
                <a:solidFill>
                  <a:schemeClr val="bg1"/>
                </a:solidFill>
                <a:latin typeface="Palatino" pitchFamily="16" charset="0"/>
              </a:rPr>
              <a:t>Archer    (1967)			120  WLM     </a:t>
            </a:r>
          </a:p>
          <a:p>
            <a:pPr lvl="1">
              <a:lnSpc>
                <a:spcPct val="90000"/>
              </a:lnSpc>
            </a:pPr>
            <a:r>
              <a:rPr lang="en-US" sz="1400" b="1">
                <a:solidFill>
                  <a:schemeClr val="bg1"/>
                </a:solidFill>
                <a:latin typeface="Palatino" pitchFamily="16" charset="0"/>
              </a:rPr>
              <a:t>Hewitt    (1980)     	Ontario		40-50 WLM                         </a:t>
            </a:r>
          </a:p>
          <a:p>
            <a:pPr lvl="1">
              <a:lnSpc>
                <a:spcPct val="90000"/>
              </a:lnSpc>
            </a:pPr>
            <a:r>
              <a:rPr lang="en-US" sz="1400" b="1">
                <a:solidFill>
                  <a:schemeClr val="bg1"/>
                </a:solidFill>
                <a:latin typeface="Palatino" pitchFamily="16" charset="0"/>
              </a:rPr>
              <a:t>  	  	  	Newfoundland	50  WLM     </a:t>
            </a:r>
          </a:p>
          <a:p>
            <a:pPr lvl="1">
              <a:lnSpc>
                <a:spcPct val="90000"/>
              </a:lnSpc>
            </a:pPr>
            <a:r>
              <a:rPr lang="en-US" sz="1400" b="1">
                <a:solidFill>
                  <a:schemeClr val="bg1"/>
                </a:solidFill>
                <a:latin typeface="Palatino" pitchFamily="16" charset="0"/>
              </a:rPr>
              <a:t>Sevc      (1976).			~50  WLM     </a:t>
            </a:r>
          </a:p>
          <a:p>
            <a:pPr lvl="1">
              <a:lnSpc>
                <a:spcPct val="90000"/>
              </a:lnSpc>
            </a:pPr>
            <a:r>
              <a:rPr lang="en-US" sz="1400" b="1">
                <a:solidFill>
                  <a:schemeClr val="bg1"/>
                </a:solidFill>
                <a:latin typeface="Palatino" pitchFamily="16" charset="0"/>
              </a:rPr>
              <a:t>US EPA    (1980).			~40  WLM     </a:t>
            </a:r>
          </a:p>
          <a:p>
            <a:pPr lvl="1">
              <a:lnSpc>
                <a:spcPct val="90000"/>
              </a:lnSpc>
            </a:pPr>
            <a:r>
              <a:rPr lang="en-US" sz="1400" b="1">
                <a:solidFill>
                  <a:schemeClr val="bg1"/>
                </a:solidFill>
                <a:latin typeface="Palatino" pitchFamily="16" charset="0"/>
              </a:rPr>
              <a:t>Ellett    (1980).			40  WLM     </a:t>
            </a:r>
          </a:p>
          <a:p>
            <a:pPr lvl="1">
              <a:lnSpc>
                <a:spcPct val="90000"/>
              </a:lnSpc>
            </a:pPr>
            <a:r>
              <a:rPr lang="en-US" sz="1400" b="1">
                <a:solidFill>
                  <a:schemeClr val="bg1"/>
                </a:solidFill>
                <a:latin typeface="Palatino" pitchFamily="16" charset="0"/>
              </a:rPr>
              <a:t>BEIR-II   (1972)			34  WLM     </a:t>
            </a:r>
          </a:p>
          <a:p>
            <a:pPr lvl="1">
              <a:lnSpc>
                <a:spcPct val="90000"/>
              </a:lnSpc>
            </a:pPr>
            <a:r>
              <a:rPr lang="en-US" sz="1400" b="1">
                <a:solidFill>
                  <a:schemeClr val="bg1"/>
                </a:solidFill>
                <a:latin typeface="Palatino" pitchFamily="16" charset="0"/>
              </a:rPr>
              <a:t>BCMA      (1980)    	NIOSH &amp; Sevc	19-20 WLM     </a:t>
            </a:r>
          </a:p>
          <a:p>
            <a:pPr lvl="1">
              <a:lnSpc>
                <a:spcPct val="90000"/>
              </a:lnSpc>
            </a:pPr>
            <a:r>
              <a:rPr lang="en-US" sz="1400" b="1">
                <a:solidFill>
                  <a:schemeClr val="bg1"/>
                </a:solidFill>
                <a:latin typeface="Palatino" pitchFamily="16" charset="0"/>
              </a:rPr>
              <a:t>BEIR-III  (1980).			12-17 WLM     </a:t>
            </a:r>
          </a:p>
          <a:p>
            <a:pPr lvl="1">
              <a:lnSpc>
                <a:spcPct val="90000"/>
              </a:lnSpc>
            </a:pPr>
            <a:r>
              <a:rPr lang="en-US" sz="1400" b="1">
                <a:solidFill>
                  <a:schemeClr val="bg1"/>
                </a:solidFill>
                <a:latin typeface="Palatino" pitchFamily="16" charset="0"/>
              </a:rPr>
              <a:t>Axelson   (1980)			2  WLM </a:t>
            </a:r>
          </a:p>
          <a:p>
            <a:pPr lvl="1">
              <a:lnSpc>
                <a:spcPct val="90000"/>
              </a:lnSpc>
            </a:pPr>
            <a:endParaRPr lang="en-US" sz="1400" b="1">
              <a:solidFill>
                <a:schemeClr val="bg1"/>
              </a:solidFill>
              <a:latin typeface="Palatino" pitchFamily="16" charset="0"/>
            </a:endParaRPr>
          </a:p>
          <a:p>
            <a:pPr lvl="1">
              <a:lnSpc>
                <a:spcPct val="90000"/>
              </a:lnSpc>
            </a:pPr>
            <a:endParaRPr lang="en-US" sz="1000" b="1">
              <a:solidFill>
                <a:schemeClr val="bg1"/>
              </a:solidFill>
              <a:latin typeface="Palatino" pitchFamily="16" charset="0"/>
            </a:endParaRPr>
          </a:p>
          <a:p>
            <a:pPr lvl="1">
              <a:lnSpc>
                <a:spcPct val="90000"/>
              </a:lnSpc>
            </a:pPr>
            <a:r>
              <a:rPr lang="en-US" sz="1400" b="1">
                <a:solidFill>
                  <a:schemeClr val="bg1"/>
                </a:solidFill>
                <a:latin typeface="Palatino" pitchFamily="16" charset="0"/>
              </a:rPr>
              <a:t>The lifetime incidence of lung cancer in males  is  52.5  per thousand, The doubling dose from exposure to radon would be 40 WLM or less.</a:t>
            </a:r>
          </a:p>
          <a:p>
            <a:pPr lvl="1">
              <a:lnSpc>
                <a:spcPct val="90000"/>
              </a:lnSpc>
            </a:pPr>
            <a:endParaRPr lang="en-US" sz="1400" b="1">
              <a:solidFill>
                <a:schemeClr val="bg1"/>
              </a:solidFill>
              <a:latin typeface="Palatino" pitchFamily="16" charset="0"/>
            </a:endParaRPr>
          </a:p>
          <a:p>
            <a:pPr lvl="1">
              <a:lnSpc>
                <a:spcPct val="90000"/>
              </a:lnSpc>
            </a:pPr>
            <a:r>
              <a:rPr lang="en-US" sz="1400" b="1">
                <a:solidFill>
                  <a:schemeClr val="bg1"/>
                </a:solidFill>
                <a:latin typeface="Palatino" pitchFamily="16" charset="0"/>
              </a:rPr>
              <a:t>Thus, there is a risk of  12.5  lung cancers per 1000 workers per WLM. The risk</a:t>
            </a:r>
            <a:r>
              <a:rPr lang="de-DE" sz="1400" b="1">
                <a:solidFill>
                  <a:schemeClr val="bg1"/>
                </a:solidFill>
                <a:latin typeface="Palatino" pitchFamily="16" charset="0"/>
              </a:rPr>
              <a:t> </a:t>
            </a:r>
            <a:r>
              <a:rPr lang="en-US" sz="1400" b="1">
                <a:solidFill>
                  <a:schemeClr val="bg1"/>
                </a:solidFill>
                <a:latin typeface="Palatino" pitchFamily="16" charset="0"/>
              </a:rPr>
              <a:t>would be 4 times as high at today's permissible exposures. </a:t>
            </a:r>
          </a:p>
          <a:p>
            <a:pPr lvl="1">
              <a:lnSpc>
                <a:spcPct val="90000"/>
              </a:lnSpc>
            </a:pPr>
            <a:endParaRPr lang="en-US" sz="1400" b="1">
              <a:solidFill>
                <a:schemeClr val="bg1"/>
              </a:solidFill>
              <a:latin typeface="Palatino" pitchFamily="16" charset="0"/>
            </a:endParaRPr>
          </a:p>
          <a:p>
            <a:pPr lvl="1">
              <a:lnSpc>
                <a:spcPct val="90000"/>
              </a:lnSpc>
            </a:pPr>
            <a:r>
              <a:rPr lang="en-US" sz="1400" b="1">
                <a:solidFill>
                  <a:schemeClr val="bg1"/>
                </a:solidFill>
                <a:latin typeface="Palatino" pitchFamily="16" charset="0"/>
              </a:rPr>
              <a:t>Compare this with the risk of accidental death in </a:t>
            </a:r>
            <a:r>
              <a:rPr lang="en-US" sz="1400" b="1">
                <a:solidFill>
                  <a:schemeClr val="bg1"/>
                </a:solidFill>
                <a:latin typeface="Arial"/>
              </a:rPr>
              <a:t>“</a:t>
            </a:r>
            <a:r>
              <a:rPr lang="en-US" sz="1400" b="1">
                <a:solidFill>
                  <a:schemeClr val="bg1"/>
                </a:solidFill>
                <a:latin typeface="Palatino" pitchFamily="16" charset="0"/>
              </a:rPr>
              <a:t>safe</a:t>
            </a:r>
            <a:r>
              <a:rPr lang="en-US" sz="1400" b="1">
                <a:solidFill>
                  <a:schemeClr val="bg1"/>
                </a:solidFill>
                <a:latin typeface="Arial"/>
              </a:rPr>
              <a:t>”</a:t>
            </a:r>
            <a:r>
              <a:rPr lang="en-US" sz="1400" b="1">
                <a:solidFill>
                  <a:schemeClr val="bg1"/>
                </a:solidFill>
                <a:latin typeface="Palatino" pitchFamily="16" charset="0"/>
              </a:rPr>
              <a:t> industries of  0.1  accidental deaths per million workers per year!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343400" y="3086100"/>
            <a:ext cx="457200" cy="685800"/>
          </a:xfrm>
        </p:spPr>
        <p:txBody>
          <a:bodyPr/>
          <a:lstStyle/>
          <a:p>
            <a:r>
              <a:rPr lang="en-US" sz="400"/>
              <a:t>Radon Progeny (chart</a:t>
            </a:r>
            <a:r>
              <a:rPr lang="en-US"/>
              <a:t>)</a:t>
            </a:r>
          </a:p>
        </p:txBody>
      </p:sp>
      <p:pic>
        <p:nvPicPr>
          <p:cNvPr id="232451" name="Picture 3" descr="radon_progeny"/>
          <p:cNvPicPr>
            <a:picLocks noChangeAspect="1" noChangeArrowheads="1"/>
          </p:cNvPicPr>
          <p:nvPr/>
        </p:nvPicPr>
        <p:blipFill>
          <a:blip r:embed="rId3" cstate="print"/>
          <a:srcRect/>
          <a:stretch>
            <a:fillRect/>
          </a:stretch>
        </p:blipFill>
        <p:spPr bwMode="auto">
          <a:xfrm>
            <a:off x="342900" y="266700"/>
            <a:ext cx="8458200" cy="6300788"/>
          </a:xfrm>
          <a:prstGeom prst="rect">
            <a:avLst/>
          </a:prstGeom>
          <a:noFill/>
        </p:spPr>
      </p:pic>
      <p:sp>
        <p:nvSpPr>
          <p:cNvPr id="232452" name="Text Box 4"/>
          <p:cNvSpPr txBox="1">
            <a:spLocks noChangeArrowheads="1"/>
          </p:cNvSpPr>
          <p:nvPr/>
        </p:nvSpPr>
        <p:spPr bwMode="auto">
          <a:xfrm>
            <a:off x="3124200" y="381000"/>
            <a:ext cx="3894138" cy="457200"/>
          </a:xfrm>
          <a:prstGeom prst="rect">
            <a:avLst/>
          </a:prstGeom>
          <a:noFill/>
          <a:ln w="9525">
            <a:noFill/>
            <a:miter lim="800000"/>
            <a:headEnd/>
            <a:tailEnd/>
          </a:ln>
        </p:spPr>
        <p:txBody>
          <a:bodyPr wrap="none">
            <a:spAutoFit/>
          </a:bodyPr>
          <a:lstStyle/>
          <a:p>
            <a:r>
              <a:rPr lang="en-US">
                <a:solidFill>
                  <a:srgbClr val="06892A"/>
                </a:solidFill>
              </a:rPr>
              <a:t>Although radon is a gas . . .</a:t>
            </a:r>
            <a:endParaRPr lang="en-US"/>
          </a:p>
        </p:txBody>
      </p:sp>
      <p:sp>
        <p:nvSpPr>
          <p:cNvPr id="232453" name="Text Box 5"/>
          <p:cNvSpPr txBox="1">
            <a:spLocks noChangeArrowheads="1"/>
          </p:cNvSpPr>
          <p:nvPr/>
        </p:nvSpPr>
        <p:spPr bwMode="auto">
          <a:xfrm>
            <a:off x="7375525" y="342900"/>
            <a:ext cx="1235075" cy="457200"/>
          </a:xfrm>
          <a:prstGeom prst="rect">
            <a:avLst/>
          </a:prstGeom>
          <a:solidFill>
            <a:srgbClr val="FFFF00">
              <a:alpha val="32001"/>
            </a:srgbClr>
          </a:solidFill>
          <a:ln w="9525">
            <a:noFill/>
            <a:miter lim="800000"/>
            <a:headEnd/>
            <a:tailEnd/>
          </a:ln>
        </p:spPr>
        <p:txBody>
          <a:bodyPr>
            <a:spAutoFit/>
          </a:bodyPr>
          <a:lstStyle/>
          <a:p>
            <a:endParaRPr lang="de-DE"/>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343400" y="3086100"/>
            <a:ext cx="457200" cy="685800"/>
          </a:xfrm>
        </p:spPr>
        <p:txBody>
          <a:bodyPr/>
          <a:lstStyle/>
          <a:p>
            <a:r>
              <a:rPr lang="en-US" sz="400"/>
              <a:t>Radon Progeny (chart</a:t>
            </a:r>
            <a:r>
              <a:rPr lang="en-US"/>
              <a:t>)</a:t>
            </a:r>
          </a:p>
        </p:txBody>
      </p:sp>
      <p:pic>
        <p:nvPicPr>
          <p:cNvPr id="234499" name="Picture 3" descr="radon_progeny"/>
          <p:cNvPicPr>
            <a:picLocks noChangeAspect="1" noChangeArrowheads="1"/>
          </p:cNvPicPr>
          <p:nvPr/>
        </p:nvPicPr>
        <p:blipFill>
          <a:blip r:embed="rId3" cstate="print"/>
          <a:srcRect/>
          <a:stretch>
            <a:fillRect/>
          </a:stretch>
        </p:blipFill>
        <p:spPr bwMode="auto">
          <a:xfrm>
            <a:off x="342900" y="266700"/>
            <a:ext cx="8458200" cy="6300788"/>
          </a:xfrm>
          <a:prstGeom prst="rect">
            <a:avLst/>
          </a:prstGeom>
          <a:noFill/>
        </p:spPr>
      </p:pic>
      <p:sp>
        <p:nvSpPr>
          <p:cNvPr id="234502" name="Text Box 6"/>
          <p:cNvSpPr txBox="1">
            <a:spLocks noChangeArrowheads="1"/>
          </p:cNvSpPr>
          <p:nvPr/>
        </p:nvSpPr>
        <p:spPr bwMode="auto">
          <a:xfrm>
            <a:off x="3124200" y="381000"/>
            <a:ext cx="3894138" cy="457200"/>
          </a:xfrm>
          <a:prstGeom prst="rect">
            <a:avLst/>
          </a:prstGeom>
          <a:noFill/>
          <a:ln w="9525">
            <a:noFill/>
            <a:miter lim="800000"/>
            <a:headEnd/>
            <a:tailEnd/>
          </a:ln>
        </p:spPr>
        <p:txBody>
          <a:bodyPr wrap="none">
            <a:spAutoFit/>
          </a:bodyPr>
          <a:lstStyle/>
          <a:p>
            <a:r>
              <a:rPr lang="en-US">
                <a:solidFill>
                  <a:srgbClr val="06892A"/>
                </a:solidFill>
              </a:rPr>
              <a:t>Although radon is a gas . . .</a:t>
            </a:r>
            <a:endParaRPr lang="en-US"/>
          </a:p>
        </p:txBody>
      </p:sp>
      <p:sp>
        <p:nvSpPr>
          <p:cNvPr id="234503" name="Text Box 7"/>
          <p:cNvSpPr txBox="1">
            <a:spLocks noChangeArrowheads="1"/>
          </p:cNvSpPr>
          <p:nvPr/>
        </p:nvSpPr>
        <p:spPr bwMode="auto">
          <a:xfrm>
            <a:off x="1371600" y="1066800"/>
            <a:ext cx="4132263" cy="822325"/>
          </a:xfrm>
          <a:prstGeom prst="rect">
            <a:avLst/>
          </a:prstGeom>
          <a:noFill/>
          <a:ln w="9525">
            <a:noFill/>
            <a:miter lim="800000"/>
            <a:headEnd/>
            <a:tailEnd/>
          </a:ln>
        </p:spPr>
        <p:txBody>
          <a:bodyPr wrap="none">
            <a:spAutoFit/>
          </a:bodyPr>
          <a:lstStyle/>
          <a:p>
            <a:r>
              <a:rPr lang="en-US">
                <a:solidFill>
                  <a:srgbClr val="06892A"/>
                </a:solidFill>
              </a:rPr>
              <a:t>its byproducts are solids and </a:t>
            </a:r>
          </a:p>
          <a:p>
            <a:r>
              <a:rPr lang="en-US">
                <a:solidFill>
                  <a:srgbClr val="06892A"/>
                </a:solidFill>
              </a:rPr>
              <a:t>lodge in the lungs . . .</a:t>
            </a:r>
            <a:endParaRPr lang="en-US"/>
          </a:p>
        </p:txBody>
      </p:sp>
      <p:sp>
        <p:nvSpPr>
          <p:cNvPr id="234504" name="Text Box 8"/>
          <p:cNvSpPr txBox="1">
            <a:spLocks noChangeArrowheads="1"/>
          </p:cNvSpPr>
          <p:nvPr/>
        </p:nvSpPr>
        <p:spPr bwMode="auto">
          <a:xfrm>
            <a:off x="4743450" y="161925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05" name="Text Box 9"/>
          <p:cNvSpPr txBox="1">
            <a:spLocks noChangeArrowheads="1"/>
          </p:cNvSpPr>
          <p:nvPr/>
        </p:nvSpPr>
        <p:spPr bwMode="auto">
          <a:xfrm>
            <a:off x="4648200" y="289560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06" name="Text Box 10"/>
          <p:cNvSpPr txBox="1">
            <a:spLocks noChangeArrowheads="1"/>
          </p:cNvSpPr>
          <p:nvPr/>
        </p:nvSpPr>
        <p:spPr bwMode="auto">
          <a:xfrm>
            <a:off x="3276600" y="289560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07" name="Text Box 11"/>
          <p:cNvSpPr txBox="1">
            <a:spLocks noChangeArrowheads="1"/>
          </p:cNvSpPr>
          <p:nvPr/>
        </p:nvSpPr>
        <p:spPr bwMode="auto">
          <a:xfrm>
            <a:off x="1771650" y="291465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08" name="Text Box 12"/>
          <p:cNvSpPr txBox="1">
            <a:spLocks noChangeArrowheads="1"/>
          </p:cNvSpPr>
          <p:nvPr/>
        </p:nvSpPr>
        <p:spPr bwMode="auto">
          <a:xfrm>
            <a:off x="4708525" y="413385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09" name="Text Box 13"/>
          <p:cNvSpPr txBox="1">
            <a:spLocks noChangeArrowheads="1"/>
          </p:cNvSpPr>
          <p:nvPr/>
        </p:nvSpPr>
        <p:spPr bwMode="auto">
          <a:xfrm>
            <a:off x="3257550" y="417195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10" name="Text Box 14"/>
          <p:cNvSpPr txBox="1">
            <a:spLocks noChangeArrowheads="1"/>
          </p:cNvSpPr>
          <p:nvPr/>
        </p:nvSpPr>
        <p:spPr bwMode="auto">
          <a:xfrm>
            <a:off x="1752600" y="411480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11" name="Text Box 15"/>
          <p:cNvSpPr txBox="1">
            <a:spLocks noChangeArrowheads="1"/>
          </p:cNvSpPr>
          <p:nvPr/>
        </p:nvSpPr>
        <p:spPr bwMode="auto">
          <a:xfrm>
            <a:off x="1752600" y="5429250"/>
            <a:ext cx="1235075" cy="457200"/>
          </a:xfrm>
          <a:prstGeom prst="rect">
            <a:avLst/>
          </a:prstGeom>
          <a:solidFill>
            <a:srgbClr val="00CCFF">
              <a:alpha val="32001"/>
            </a:srgbClr>
          </a:solidFill>
          <a:ln w="9525">
            <a:noFill/>
            <a:miter lim="800000"/>
            <a:headEnd/>
            <a:tailEnd/>
          </a:ln>
        </p:spPr>
        <p:txBody>
          <a:bodyPr>
            <a:spAutoFit/>
          </a:bodyPr>
          <a:lstStyle/>
          <a:p>
            <a:endParaRPr lang="de-DE"/>
          </a:p>
        </p:txBody>
      </p:sp>
      <p:sp>
        <p:nvSpPr>
          <p:cNvPr id="234512" name="Text Box 16"/>
          <p:cNvSpPr txBox="1">
            <a:spLocks noChangeArrowheads="1"/>
          </p:cNvSpPr>
          <p:nvPr/>
        </p:nvSpPr>
        <p:spPr bwMode="auto">
          <a:xfrm>
            <a:off x="7375525" y="342900"/>
            <a:ext cx="1235075" cy="457200"/>
          </a:xfrm>
          <a:prstGeom prst="rect">
            <a:avLst/>
          </a:prstGeom>
          <a:solidFill>
            <a:srgbClr val="FFFF00">
              <a:alpha val="32001"/>
            </a:srgbClr>
          </a:solidFill>
          <a:ln w="9525">
            <a:noFill/>
            <a:miter lim="800000"/>
            <a:headEnd/>
            <a:tailEnd/>
          </a:ln>
        </p:spPr>
        <p:txBody>
          <a:bodyPr>
            <a:spAutoFit/>
          </a:bodyPr>
          <a:lstStyle/>
          <a:p>
            <a:endParaRPr lang="de-DE"/>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343400" y="3086100"/>
            <a:ext cx="457200" cy="685800"/>
          </a:xfrm>
        </p:spPr>
        <p:txBody>
          <a:bodyPr/>
          <a:lstStyle/>
          <a:p>
            <a:r>
              <a:rPr lang="en-US" sz="400"/>
              <a:t>Radon Progeny (chart</a:t>
            </a:r>
            <a:r>
              <a:rPr lang="en-US"/>
              <a:t>)</a:t>
            </a:r>
          </a:p>
        </p:txBody>
      </p:sp>
      <p:pic>
        <p:nvPicPr>
          <p:cNvPr id="236547" name="Picture 3" descr="radon_progeny"/>
          <p:cNvPicPr>
            <a:picLocks noChangeAspect="1" noChangeArrowheads="1"/>
          </p:cNvPicPr>
          <p:nvPr/>
        </p:nvPicPr>
        <p:blipFill>
          <a:blip r:embed="rId3" cstate="print"/>
          <a:srcRect/>
          <a:stretch>
            <a:fillRect/>
          </a:stretch>
        </p:blipFill>
        <p:spPr bwMode="auto">
          <a:xfrm>
            <a:off x="342900" y="266700"/>
            <a:ext cx="8458200" cy="6300788"/>
          </a:xfrm>
          <a:prstGeom prst="rect">
            <a:avLst/>
          </a:prstGeom>
          <a:noFill/>
        </p:spPr>
      </p:pic>
      <p:sp>
        <p:nvSpPr>
          <p:cNvPr id="236548" name="Text Box 4"/>
          <p:cNvSpPr txBox="1">
            <a:spLocks noChangeArrowheads="1"/>
          </p:cNvSpPr>
          <p:nvPr/>
        </p:nvSpPr>
        <p:spPr bwMode="auto">
          <a:xfrm>
            <a:off x="3124200" y="381000"/>
            <a:ext cx="3894138" cy="457200"/>
          </a:xfrm>
          <a:prstGeom prst="rect">
            <a:avLst/>
          </a:prstGeom>
          <a:noFill/>
          <a:ln w="9525">
            <a:noFill/>
            <a:miter lim="800000"/>
            <a:headEnd/>
            <a:tailEnd/>
          </a:ln>
        </p:spPr>
        <p:txBody>
          <a:bodyPr wrap="none">
            <a:spAutoFit/>
          </a:bodyPr>
          <a:lstStyle/>
          <a:p>
            <a:r>
              <a:rPr lang="en-US">
                <a:solidFill>
                  <a:schemeClr val="accent2"/>
                </a:solidFill>
              </a:rPr>
              <a:t>Although radon is a gas . . .</a:t>
            </a:r>
            <a:endParaRPr lang="en-US"/>
          </a:p>
        </p:txBody>
      </p:sp>
      <p:sp>
        <p:nvSpPr>
          <p:cNvPr id="236549" name="Text Box 5"/>
          <p:cNvSpPr txBox="1">
            <a:spLocks noChangeArrowheads="1"/>
          </p:cNvSpPr>
          <p:nvPr/>
        </p:nvSpPr>
        <p:spPr bwMode="auto">
          <a:xfrm>
            <a:off x="4743450" y="161925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236550" name="Text Box 6"/>
          <p:cNvSpPr txBox="1">
            <a:spLocks noChangeArrowheads="1"/>
          </p:cNvSpPr>
          <p:nvPr/>
        </p:nvSpPr>
        <p:spPr bwMode="auto">
          <a:xfrm>
            <a:off x="4708525" y="289560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236551" name="Text Box 7"/>
          <p:cNvSpPr txBox="1">
            <a:spLocks noChangeArrowheads="1"/>
          </p:cNvSpPr>
          <p:nvPr/>
        </p:nvSpPr>
        <p:spPr bwMode="auto">
          <a:xfrm>
            <a:off x="4765675" y="4133850"/>
            <a:ext cx="1235075" cy="457200"/>
          </a:xfrm>
          <a:prstGeom prst="rect">
            <a:avLst/>
          </a:prstGeom>
          <a:solidFill>
            <a:srgbClr val="FF00FF">
              <a:alpha val="32001"/>
            </a:srgbClr>
          </a:solidFill>
          <a:ln w="9525">
            <a:noFill/>
            <a:miter lim="800000"/>
            <a:headEnd/>
            <a:tailEnd/>
          </a:ln>
        </p:spPr>
        <p:txBody>
          <a:bodyPr>
            <a:spAutoFit/>
          </a:bodyPr>
          <a:lstStyle/>
          <a:p>
            <a:endParaRPr lang="de-DE"/>
          </a:p>
        </p:txBody>
      </p:sp>
      <p:sp>
        <p:nvSpPr>
          <p:cNvPr id="236552" name="Text Box 8"/>
          <p:cNvSpPr txBox="1">
            <a:spLocks noChangeArrowheads="1"/>
          </p:cNvSpPr>
          <p:nvPr/>
        </p:nvSpPr>
        <p:spPr bwMode="auto">
          <a:xfrm>
            <a:off x="4083050" y="5045075"/>
            <a:ext cx="4454525" cy="822325"/>
          </a:xfrm>
          <a:prstGeom prst="rect">
            <a:avLst/>
          </a:prstGeom>
          <a:noFill/>
          <a:ln w="9525">
            <a:noFill/>
            <a:miter lim="800000"/>
            <a:headEnd/>
            <a:tailEnd/>
          </a:ln>
        </p:spPr>
        <p:txBody>
          <a:bodyPr wrap="none">
            <a:spAutoFit/>
          </a:bodyPr>
          <a:lstStyle/>
          <a:p>
            <a:pPr algn="r"/>
            <a:r>
              <a:rPr lang="en-US">
                <a:solidFill>
                  <a:schemeClr val="accent2"/>
                </a:solidFill>
              </a:rPr>
              <a:t>. . . in fact 85% of the lung dose</a:t>
            </a:r>
          </a:p>
          <a:p>
            <a:pPr algn="r"/>
            <a:r>
              <a:rPr lang="en-US">
                <a:solidFill>
                  <a:schemeClr val="accent2"/>
                </a:solidFill>
              </a:rPr>
              <a:t>is from alpha-emitting polonium</a:t>
            </a:r>
            <a:endParaRPr lang="en-US"/>
          </a:p>
        </p:txBody>
      </p:sp>
      <p:sp>
        <p:nvSpPr>
          <p:cNvPr id="236553" name="Text Box 9"/>
          <p:cNvSpPr txBox="1">
            <a:spLocks noChangeArrowheads="1"/>
          </p:cNvSpPr>
          <p:nvPr/>
        </p:nvSpPr>
        <p:spPr bwMode="auto">
          <a:xfrm>
            <a:off x="1371600" y="1066800"/>
            <a:ext cx="4132263" cy="822325"/>
          </a:xfrm>
          <a:prstGeom prst="rect">
            <a:avLst/>
          </a:prstGeom>
          <a:noFill/>
          <a:ln w="9525">
            <a:noFill/>
            <a:miter lim="800000"/>
            <a:headEnd/>
            <a:tailEnd/>
          </a:ln>
        </p:spPr>
        <p:txBody>
          <a:bodyPr wrap="none">
            <a:spAutoFit/>
          </a:bodyPr>
          <a:lstStyle/>
          <a:p>
            <a:r>
              <a:rPr lang="en-US">
                <a:solidFill>
                  <a:schemeClr val="accent2"/>
                </a:solidFill>
              </a:rPr>
              <a:t>its byproducts are solids and </a:t>
            </a:r>
          </a:p>
          <a:p>
            <a:r>
              <a:rPr lang="en-US">
                <a:solidFill>
                  <a:schemeClr val="accent2"/>
                </a:solidFill>
              </a:rPr>
              <a:t>lodge in the lungs . . .</a:t>
            </a:r>
          </a:p>
        </p:txBody>
      </p:sp>
      <p:sp>
        <p:nvSpPr>
          <p:cNvPr id="236554" name="Text Box 10"/>
          <p:cNvSpPr txBox="1">
            <a:spLocks noChangeArrowheads="1"/>
          </p:cNvSpPr>
          <p:nvPr/>
        </p:nvSpPr>
        <p:spPr bwMode="auto">
          <a:xfrm>
            <a:off x="7375525" y="342900"/>
            <a:ext cx="1235075" cy="457200"/>
          </a:xfrm>
          <a:prstGeom prst="rect">
            <a:avLst/>
          </a:prstGeom>
          <a:solidFill>
            <a:srgbClr val="FFFF00">
              <a:alpha val="32001"/>
            </a:srgbClr>
          </a:solidFill>
          <a:ln w="9525">
            <a:noFill/>
            <a:miter lim="800000"/>
            <a:headEnd/>
            <a:tailEnd/>
          </a:ln>
        </p:spPr>
        <p:txBody>
          <a:bodyPr>
            <a:spAutoFit/>
          </a:bodyPr>
          <a:lstStyle/>
          <a:p>
            <a:endParaRPr lang="de-DE"/>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114800" y="3124200"/>
            <a:ext cx="914400" cy="609600"/>
          </a:xfrm>
        </p:spPr>
        <p:txBody>
          <a:bodyPr/>
          <a:lstStyle/>
          <a:p>
            <a:r>
              <a:rPr lang="en-US" sz="400"/>
              <a:t>Uranium Shovel</a:t>
            </a:r>
            <a:endParaRPr lang="en-US"/>
          </a:p>
        </p:txBody>
      </p:sp>
      <p:pic>
        <p:nvPicPr>
          <p:cNvPr id="321539" name="Picture 3" descr="U_shovel_light"/>
          <p:cNvPicPr>
            <a:picLocks noChangeAspect="1" noChangeArrowheads="1"/>
          </p:cNvPicPr>
          <p:nvPr/>
        </p:nvPicPr>
        <p:blipFill>
          <a:blip r:embed="rId3" cstate="print"/>
          <a:srcRect/>
          <a:stretch>
            <a:fillRect/>
          </a:stretch>
        </p:blipFill>
        <p:spPr bwMode="auto">
          <a:xfrm>
            <a:off x="342900" y="457200"/>
            <a:ext cx="8458200" cy="561975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229100" y="3086100"/>
            <a:ext cx="685800" cy="685800"/>
          </a:xfrm>
        </p:spPr>
        <p:txBody>
          <a:bodyPr/>
          <a:lstStyle/>
          <a:p>
            <a:r>
              <a:rPr lang="en-US" sz="400"/>
              <a:t>Key Lake Mine</a:t>
            </a:r>
            <a:endParaRPr lang="en-US"/>
          </a:p>
        </p:txBody>
      </p:sp>
      <p:pic>
        <p:nvPicPr>
          <p:cNvPr id="35846" name="Picture 6" descr="031_key_lake_pit"/>
          <p:cNvPicPr>
            <a:picLocks noChangeAspect="1" noChangeArrowheads="1"/>
          </p:cNvPicPr>
          <p:nvPr/>
        </p:nvPicPr>
        <p:blipFill>
          <a:blip r:embed="rId3" cstate="print"/>
          <a:srcRect/>
          <a:stretch>
            <a:fillRect/>
          </a:stretch>
        </p:blipFill>
        <p:spPr bwMode="auto">
          <a:xfrm>
            <a:off x="342900" y="304800"/>
            <a:ext cx="8458200" cy="577373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4191000" y="3200400"/>
            <a:ext cx="762000" cy="457200"/>
          </a:xfrm>
        </p:spPr>
        <p:txBody>
          <a:bodyPr/>
          <a:lstStyle/>
          <a:p>
            <a:r>
              <a:rPr lang="en-US" sz="400"/>
              <a:t>Stanrock Tailings</a:t>
            </a:r>
            <a:endParaRPr lang="en-US"/>
          </a:p>
        </p:txBody>
      </p:sp>
      <p:pic>
        <p:nvPicPr>
          <p:cNvPr id="317443" name="Picture 3"/>
          <p:cNvPicPr>
            <a:picLocks noChangeAspect="1" noChangeArrowheads="1"/>
          </p:cNvPicPr>
          <p:nvPr/>
        </p:nvPicPr>
        <p:blipFill>
          <a:blip r:embed="rId3" cstate="print"/>
          <a:srcRect/>
          <a:stretch>
            <a:fillRect/>
          </a:stretch>
        </p:blipFill>
        <p:spPr bwMode="auto">
          <a:xfrm>
            <a:off x="76200" y="430213"/>
            <a:ext cx="9043988" cy="599598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4152900" y="3048000"/>
            <a:ext cx="838200" cy="762000"/>
          </a:xfrm>
        </p:spPr>
        <p:txBody>
          <a:bodyPr/>
          <a:lstStyle/>
          <a:p>
            <a:r>
              <a:rPr lang="en-US" sz="400"/>
              <a:t>Splitting of the Atom</a:t>
            </a:r>
            <a:endParaRPr lang="en-US"/>
          </a:p>
        </p:txBody>
      </p:sp>
      <p:pic>
        <p:nvPicPr>
          <p:cNvPr id="339971" name="Picture 3" descr="007_kurchatov_monument"/>
          <p:cNvPicPr>
            <a:picLocks noChangeAspect="1" noChangeArrowheads="1"/>
          </p:cNvPicPr>
          <p:nvPr/>
        </p:nvPicPr>
        <p:blipFill>
          <a:blip r:embed="rId3" cstate="print"/>
          <a:srcRect/>
          <a:stretch>
            <a:fillRect/>
          </a:stretch>
        </p:blipFill>
        <p:spPr bwMode="auto">
          <a:xfrm>
            <a:off x="0" y="201613"/>
            <a:ext cx="9144000" cy="61468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152900" y="3009900"/>
            <a:ext cx="838200" cy="838200"/>
          </a:xfrm>
        </p:spPr>
        <p:txBody>
          <a:bodyPr/>
          <a:lstStyle/>
          <a:p>
            <a:r>
              <a:rPr lang="en-US" sz="400"/>
              <a:t>Uranium Decay Chain</a:t>
            </a:r>
            <a:endParaRPr lang="en-US"/>
          </a:p>
        </p:txBody>
      </p:sp>
      <p:pic>
        <p:nvPicPr>
          <p:cNvPr id="319491" name="Picture 3" descr="U-238_decay_chain"/>
          <p:cNvPicPr>
            <a:picLocks noChangeAspect="1" noChangeArrowheads="1"/>
          </p:cNvPicPr>
          <p:nvPr/>
        </p:nvPicPr>
        <p:blipFill>
          <a:blip r:embed="rId3" cstate="print"/>
          <a:srcRect/>
          <a:stretch>
            <a:fillRect/>
          </a:stretch>
        </p:blipFill>
        <p:spPr bwMode="auto">
          <a:xfrm>
            <a:off x="1435100" y="201613"/>
            <a:ext cx="6470650" cy="6656387"/>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76700" y="3086100"/>
            <a:ext cx="990600" cy="685800"/>
          </a:xfrm>
        </p:spPr>
        <p:txBody>
          <a:bodyPr/>
          <a:lstStyle/>
          <a:p>
            <a:r>
              <a:rPr lang="en-US" sz="400"/>
              <a:t>Uses of Uranium</a:t>
            </a:r>
            <a:endParaRPr lang="en-US"/>
          </a:p>
        </p:txBody>
      </p:sp>
      <p:pic>
        <p:nvPicPr>
          <p:cNvPr id="33799" name="Picture 7" descr="029_uses_of_uranium"/>
          <p:cNvPicPr>
            <a:picLocks noChangeAspect="1" noChangeArrowheads="1"/>
          </p:cNvPicPr>
          <p:nvPr/>
        </p:nvPicPr>
        <p:blipFill>
          <a:blip r:embed="rId3" cstate="print"/>
          <a:srcRect/>
          <a:stretch>
            <a:fillRect/>
          </a:stretch>
        </p:blipFill>
        <p:spPr bwMode="auto">
          <a:xfrm>
            <a:off x="381000" y="541338"/>
            <a:ext cx="8382000" cy="4259262"/>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152900" y="3086100"/>
            <a:ext cx="838200" cy="685800"/>
          </a:xfrm>
        </p:spPr>
        <p:txBody>
          <a:bodyPr/>
          <a:lstStyle/>
          <a:p>
            <a:r>
              <a:rPr lang="en-US" sz="400"/>
              <a:t>Fuel bundle in hand</a:t>
            </a:r>
            <a:endParaRPr lang="en-US"/>
          </a:p>
        </p:txBody>
      </p:sp>
      <p:pic>
        <p:nvPicPr>
          <p:cNvPr id="372739" name="Picture 3"/>
          <p:cNvPicPr>
            <a:picLocks noChangeAspect="1" noChangeArrowheads="1"/>
          </p:cNvPicPr>
          <p:nvPr/>
        </p:nvPicPr>
        <p:blipFill>
          <a:blip r:embed="rId3" cstate="print"/>
          <a:srcRect/>
          <a:stretch>
            <a:fillRect/>
          </a:stretch>
        </p:blipFill>
        <p:spPr bwMode="auto">
          <a:xfrm>
            <a:off x="2360613" y="152400"/>
            <a:ext cx="4573587" cy="65532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305300" y="3238500"/>
            <a:ext cx="533400" cy="381000"/>
          </a:xfrm>
        </p:spPr>
        <p:txBody>
          <a:bodyPr/>
          <a:lstStyle/>
          <a:p>
            <a:r>
              <a:rPr lang="en-US" sz="400"/>
              <a:t>Radionuclides in Environment</a:t>
            </a:r>
          </a:p>
        </p:txBody>
      </p:sp>
      <p:pic>
        <p:nvPicPr>
          <p:cNvPr id="264195" name="Picture 3" descr="rad_pathways"/>
          <p:cNvPicPr>
            <a:picLocks noChangeAspect="1" noChangeArrowheads="1"/>
          </p:cNvPicPr>
          <p:nvPr/>
        </p:nvPicPr>
        <p:blipFill>
          <a:blip r:embed="rId3" cstate="print"/>
          <a:srcRect/>
          <a:stretch>
            <a:fillRect/>
          </a:stretch>
        </p:blipFill>
        <p:spPr bwMode="auto">
          <a:xfrm>
            <a:off x="1790700" y="0"/>
            <a:ext cx="5562600" cy="6858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114800" y="3162300"/>
            <a:ext cx="914400" cy="533400"/>
          </a:xfrm>
        </p:spPr>
        <p:txBody>
          <a:bodyPr/>
          <a:lstStyle/>
          <a:p>
            <a:r>
              <a:rPr lang="en-US" sz="400"/>
              <a:t>Empty Spent Fuel Pool</a:t>
            </a:r>
            <a:endParaRPr lang="en-US"/>
          </a:p>
        </p:txBody>
      </p:sp>
      <p:pic>
        <p:nvPicPr>
          <p:cNvPr id="376835" name="Picture 3" descr="049_empty_pool"/>
          <p:cNvPicPr>
            <a:picLocks noChangeAspect="1" noChangeArrowheads="1"/>
          </p:cNvPicPr>
          <p:nvPr/>
        </p:nvPicPr>
        <p:blipFill>
          <a:blip r:embed="rId3" cstate="print"/>
          <a:srcRect/>
          <a:stretch>
            <a:fillRect/>
          </a:stretch>
        </p:blipFill>
        <p:spPr bwMode="auto">
          <a:xfrm>
            <a:off x="228600" y="474663"/>
            <a:ext cx="8610600" cy="585787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152900" y="3086100"/>
            <a:ext cx="838200" cy="685800"/>
          </a:xfrm>
        </p:spPr>
        <p:txBody>
          <a:bodyPr/>
          <a:lstStyle/>
          <a:p>
            <a:r>
              <a:rPr lang="en-US" sz="400"/>
              <a:t>Dry Storage at G-1</a:t>
            </a:r>
            <a:endParaRPr lang="en-US"/>
          </a:p>
        </p:txBody>
      </p:sp>
      <p:pic>
        <p:nvPicPr>
          <p:cNvPr id="378883" name="Picture 3" descr="051_g-1_silos"/>
          <p:cNvPicPr>
            <a:picLocks noChangeAspect="1" noChangeArrowheads="1"/>
          </p:cNvPicPr>
          <p:nvPr/>
        </p:nvPicPr>
        <p:blipFill>
          <a:blip r:embed="rId3" cstate="print"/>
          <a:srcRect/>
          <a:stretch>
            <a:fillRect/>
          </a:stretch>
        </p:blipFill>
        <p:spPr bwMode="auto">
          <a:xfrm>
            <a:off x="381000" y="598488"/>
            <a:ext cx="8458200" cy="5713412"/>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076700" y="3124200"/>
            <a:ext cx="990600" cy="609600"/>
          </a:xfrm>
        </p:spPr>
        <p:txBody>
          <a:bodyPr/>
          <a:lstStyle/>
          <a:p>
            <a:r>
              <a:rPr lang="en-US" sz="400"/>
              <a:t>Messy Shaft</a:t>
            </a:r>
            <a:endParaRPr lang="en-US"/>
          </a:p>
        </p:txBody>
      </p:sp>
      <p:pic>
        <p:nvPicPr>
          <p:cNvPr id="380931" name="Picture 3" descr="054_geologic_bowels"/>
          <p:cNvPicPr>
            <a:picLocks noChangeAspect="1" noChangeArrowheads="1"/>
          </p:cNvPicPr>
          <p:nvPr/>
        </p:nvPicPr>
        <p:blipFill>
          <a:blip r:embed="rId3" cstate="print"/>
          <a:srcRect/>
          <a:stretch>
            <a:fillRect/>
          </a:stretch>
        </p:blipFill>
        <p:spPr bwMode="auto">
          <a:xfrm>
            <a:off x="533400" y="714375"/>
            <a:ext cx="8229600" cy="553085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229100" y="3124200"/>
            <a:ext cx="685800" cy="609600"/>
          </a:xfrm>
        </p:spPr>
        <p:txBody>
          <a:bodyPr/>
          <a:lstStyle/>
          <a:p>
            <a:r>
              <a:rPr lang="en-US" sz="400"/>
              <a:t>Thermal Pulse</a:t>
            </a:r>
            <a:endParaRPr lang="en-US"/>
          </a:p>
        </p:txBody>
      </p:sp>
      <p:pic>
        <p:nvPicPr>
          <p:cNvPr id="382979" name="Picture 3" descr="055_thermal_pulse"/>
          <p:cNvPicPr>
            <a:picLocks noChangeAspect="1" noChangeArrowheads="1"/>
          </p:cNvPicPr>
          <p:nvPr/>
        </p:nvPicPr>
        <p:blipFill>
          <a:blip r:embed="rId3" cstate="print"/>
          <a:srcRect/>
          <a:stretch>
            <a:fillRect/>
          </a:stretch>
        </p:blipFill>
        <p:spPr bwMode="auto">
          <a:xfrm>
            <a:off x="495300" y="381000"/>
            <a:ext cx="8153400" cy="5691188"/>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114800" y="3124200"/>
            <a:ext cx="914400" cy="609600"/>
          </a:xfrm>
        </p:spPr>
        <p:txBody>
          <a:bodyPr/>
          <a:lstStyle/>
          <a:p>
            <a:r>
              <a:rPr lang="en-US" sz="400"/>
              <a:t>Radioactive Inventory</a:t>
            </a:r>
            <a:endParaRPr lang="en-US"/>
          </a:p>
        </p:txBody>
      </p:sp>
      <p:pic>
        <p:nvPicPr>
          <p:cNvPr id="41988" name="Picture 4" descr="037_radioactive_inventory"/>
          <p:cNvPicPr>
            <a:picLocks noChangeAspect="1" noChangeArrowheads="1"/>
          </p:cNvPicPr>
          <p:nvPr/>
        </p:nvPicPr>
        <p:blipFill>
          <a:blip r:embed="rId3" cstate="print"/>
          <a:srcRect/>
          <a:stretch>
            <a:fillRect/>
          </a:stretch>
        </p:blipFill>
        <p:spPr bwMode="auto">
          <a:xfrm>
            <a:off x="3011488" y="304800"/>
            <a:ext cx="3121025" cy="60960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305300" y="3200400"/>
            <a:ext cx="533400" cy="457200"/>
          </a:xfrm>
        </p:spPr>
        <p:txBody>
          <a:bodyPr/>
          <a:lstStyle/>
          <a:p>
            <a:r>
              <a:rPr lang="en-US" sz="400"/>
              <a:t>10 Million Years</a:t>
            </a:r>
            <a:endParaRPr lang="en-US"/>
          </a:p>
        </p:txBody>
      </p:sp>
      <p:sp>
        <p:nvSpPr>
          <p:cNvPr id="62471" name="Text Box 7"/>
          <p:cNvSpPr txBox="1">
            <a:spLocks noChangeArrowheads="1"/>
          </p:cNvSpPr>
          <p:nvPr/>
        </p:nvSpPr>
        <p:spPr bwMode="auto">
          <a:xfrm>
            <a:off x="5781675" y="457200"/>
            <a:ext cx="3227388" cy="1581150"/>
          </a:xfrm>
          <a:prstGeom prst="rect">
            <a:avLst/>
          </a:prstGeom>
          <a:solidFill>
            <a:srgbClr val="FFFF99"/>
          </a:solidFill>
          <a:ln w="28575">
            <a:solidFill>
              <a:schemeClr val="tx1"/>
            </a:solidFill>
            <a:miter lim="800000"/>
            <a:headEnd/>
            <a:tailEnd/>
          </a:ln>
        </p:spPr>
        <p:txBody>
          <a:bodyPr wrap="none">
            <a:spAutoFit/>
          </a:bodyPr>
          <a:lstStyle/>
          <a:p>
            <a:pPr algn="ctr"/>
            <a:r>
              <a:rPr lang="en-US"/>
              <a:t>The toxicity of </a:t>
            </a:r>
          </a:p>
          <a:p>
            <a:pPr algn="ctr"/>
            <a:r>
              <a:rPr lang="en-US"/>
              <a:t>irradiated CANDU fuel</a:t>
            </a:r>
          </a:p>
          <a:p>
            <a:pPr algn="ctr"/>
            <a:r>
              <a:rPr lang="en-US"/>
              <a:t>over a period of</a:t>
            </a:r>
          </a:p>
          <a:p>
            <a:pPr algn="ctr"/>
            <a:r>
              <a:rPr lang="en-US"/>
              <a:t>ten million years</a:t>
            </a:r>
          </a:p>
        </p:txBody>
      </p:sp>
      <p:pic>
        <p:nvPicPr>
          <p:cNvPr id="62474" name="Picture 10" descr="056_toxicity_graph_2"/>
          <p:cNvPicPr>
            <a:picLocks noChangeAspect="1" noChangeArrowheads="1"/>
          </p:cNvPicPr>
          <p:nvPr/>
        </p:nvPicPr>
        <p:blipFill>
          <a:blip r:embed="rId3" cstate="print"/>
          <a:srcRect/>
          <a:stretch>
            <a:fillRect/>
          </a:stretch>
        </p:blipFill>
        <p:spPr bwMode="auto">
          <a:xfrm>
            <a:off x="381000" y="85725"/>
            <a:ext cx="5365750" cy="6696075"/>
          </a:xfrm>
          <a:prstGeom prst="rect">
            <a:avLst/>
          </a:prstGeom>
          <a:noFill/>
        </p:spPr>
      </p:pic>
      <p:sp>
        <p:nvSpPr>
          <p:cNvPr id="62477" name="Text Box 13"/>
          <p:cNvSpPr txBox="1">
            <a:spLocks noChangeArrowheads="1"/>
          </p:cNvSpPr>
          <p:nvPr/>
        </p:nvSpPr>
        <p:spPr bwMode="auto">
          <a:xfrm>
            <a:off x="1828800" y="0"/>
            <a:ext cx="7315200" cy="366713"/>
          </a:xfrm>
          <a:prstGeom prst="rect">
            <a:avLst/>
          </a:prstGeom>
          <a:noFill/>
          <a:ln w="9525">
            <a:noFill/>
            <a:miter lim="800000"/>
            <a:headEnd/>
            <a:tailEnd/>
          </a:ln>
        </p:spPr>
        <p:txBody>
          <a:bodyPr>
            <a:spAutoFit/>
          </a:bodyPr>
          <a:lstStyle/>
          <a:p>
            <a:r>
              <a:rPr lang="en-US" sz="1800" i="1"/>
              <a:t>source: Ontario Royal Commission on Electric Power Planning </a:t>
            </a:r>
            <a:r>
              <a:rPr lang="en-US" sz="1600" i="1"/>
              <a:t>(1978)</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17092</TotalTime>
  <Words>2570</Words>
  <Application>Microsoft Office PowerPoint</Application>
  <PresentationFormat>Bildschirmpräsentation (4:3)</PresentationFormat>
  <Paragraphs>778</Paragraphs>
  <Slides>162</Slides>
  <Notes>162</Notes>
  <HiddenSlides>0</HiddenSlides>
  <MMClips>0</MMClips>
  <ScaleCrop>false</ScaleCrop>
  <HeadingPairs>
    <vt:vector size="8" baseType="variant">
      <vt:variant>
        <vt:lpstr>Verwendete Schriftarten</vt:lpstr>
      </vt:variant>
      <vt:variant>
        <vt:i4>16</vt:i4>
      </vt:variant>
      <vt:variant>
        <vt:lpstr>Design</vt:lpstr>
      </vt:variant>
      <vt:variant>
        <vt:i4>1</vt:i4>
      </vt:variant>
      <vt:variant>
        <vt:lpstr>Eingebettete OLE-Server</vt:lpstr>
      </vt:variant>
      <vt:variant>
        <vt:i4>1</vt:i4>
      </vt:variant>
      <vt:variant>
        <vt:lpstr>Folientitel</vt:lpstr>
      </vt:variant>
      <vt:variant>
        <vt:i4>162</vt:i4>
      </vt:variant>
    </vt:vector>
  </HeadingPairs>
  <TitlesOfParts>
    <vt:vector size="180" baseType="lpstr">
      <vt:lpstr>Arial</vt:lpstr>
      <vt:lpstr>ＭＳ Ｐゴシック</vt:lpstr>
      <vt:lpstr>Times</vt:lpstr>
      <vt:lpstr>Abadi MT Condensed Extra Bold</vt:lpstr>
      <vt:lpstr>Times New Roman</vt:lpstr>
      <vt:lpstr>HG Mincho Light J</vt:lpstr>
      <vt:lpstr>StarSymbol</vt:lpstr>
      <vt:lpstr>Helvetica</vt:lpstr>
      <vt:lpstr>Arial</vt:lpstr>
      <vt:lpstr>Arial</vt:lpstr>
      <vt:lpstr>Arial</vt:lpstr>
      <vt:lpstr>Arial</vt:lpstr>
      <vt:lpstr>Arial</vt:lpstr>
      <vt:lpstr>Palatino</vt:lpstr>
      <vt:lpstr>Verdana</vt:lpstr>
      <vt:lpstr>ヒラギノ角ゴ Pro W3</vt:lpstr>
      <vt:lpstr>Blank Presentation</vt:lpstr>
      <vt:lpstr>Microsoft Word Document</vt:lpstr>
      <vt:lpstr>Sacred Lands, Poisoned People</vt:lpstr>
      <vt:lpstr>Model of Uranium Atom</vt:lpstr>
      <vt:lpstr>Model of Uranium Atom</vt:lpstr>
      <vt:lpstr>Teepee at Deline</vt:lpstr>
      <vt:lpstr>Abandoned Ore Sacks</vt:lpstr>
      <vt:lpstr>Yellowcake Road</vt:lpstr>
      <vt:lpstr>Uranium and its Uses</vt:lpstr>
      <vt:lpstr>Model of Uranium Atom</vt:lpstr>
      <vt:lpstr>Splitting of the Atom</vt:lpstr>
      <vt:lpstr>Hiroshima Buddha</vt:lpstr>
      <vt:lpstr>Fat Man and Little Boy</vt:lpstr>
      <vt:lpstr>Face of the CANDU</vt:lpstr>
      <vt:lpstr>Empty Spent Fuel Pool</vt:lpstr>
      <vt:lpstr>Uranium and its Dangers</vt:lpstr>
      <vt:lpstr>Navajo Miner</vt:lpstr>
      <vt:lpstr>1931 document</vt:lpstr>
      <vt:lpstr>Test of 1931 document</vt:lpstr>
      <vt:lpstr>Test of 1931 document</vt:lpstr>
      <vt:lpstr>Test of 1931 document</vt:lpstr>
      <vt:lpstr>Folie 20</vt:lpstr>
      <vt:lpstr>Ball of Plutonium</vt:lpstr>
      <vt:lpstr>Radium dial painters</vt:lpstr>
      <vt:lpstr>Folie 23</vt:lpstr>
      <vt:lpstr>Folie 24</vt:lpstr>
      <vt:lpstr>Folie 25</vt:lpstr>
      <vt:lpstr>Folie 26</vt:lpstr>
      <vt:lpstr>Radon Progeny (chart)</vt:lpstr>
      <vt:lpstr>Uranium and its Legacy</vt:lpstr>
      <vt:lpstr>Folie 29</vt:lpstr>
      <vt:lpstr>Key Lake Mine</vt:lpstr>
      <vt:lpstr>Uranium Mill</vt:lpstr>
      <vt:lpstr>Uranium Mill</vt:lpstr>
      <vt:lpstr>Folie 33</vt:lpstr>
      <vt:lpstr>Folie 34</vt:lpstr>
      <vt:lpstr>Uranium Decay Chain</vt:lpstr>
      <vt:lpstr>Uranium Decay Chain</vt:lpstr>
      <vt:lpstr>Folie 37</vt:lpstr>
      <vt:lpstr>Folie 38</vt:lpstr>
      <vt:lpstr>Folie 39</vt:lpstr>
      <vt:lpstr>Folie 40</vt:lpstr>
      <vt:lpstr>Folie 41</vt:lpstr>
      <vt:lpstr>Folie 42</vt:lpstr>
      <vt:lpstr>Folie 43</vt:lpstr>
      <vt:lpstr>Folie 44</vt:lpstr>
      <vt:lpstr>Maids of Muslyumovo</vt:lpstr>
      <vt:lpstr>Folie 46</vt:lpstr>
      <vt:lpstr>Folie 47</vt:lpstr>
      <vt:lpstr>Uranium: A Medical Epilogue</vt:lpstr>
      <vt:lpstr>Pat Lawson</vt:lpstr>
      <vt:lpstr>Folie 50</vt:lpstr>
      <vt:lpstr>Alice Stewart</vt:lpstr>
      <vt:lpstr>Folie 52</vt:lpstr>
      <vt:lpstr>Folie 53</vt:lpstr>
      <vt:lpstr>Folie 54</vt:lpstr>
      <vt:lpstr>Folie 55</vt:lpstr>
      <vt:lpstr>Rosalie Bertell</vt:lpstr>
      <vt:lpstr>Rad in body</vt:lpstr>
      <vt:lpstr>Pat Lawson</vt:lpstr>
      <vt:lpstr>Folie 59</vt:lpstr>
      <vt:lpstr>Folie 60</vt:lpstr>
      <vt:lpstr>Folie 61</vt:lpstr>
      <vt:lpstr>Quebec Agreement</vt:lpstr>
      <vt:lpstr>Mushroom Clouds</vt:lpstr>
      <vt:lpstr>Maisie Shiell</vt:lpstr>
      <vt:lpstr>John Smitherman</vt:lpstr>
      <vt:lpstr>Irma Thomas </vt:lpstr>
      <vt:lpstr>Folie 67</vt:lpstr>
      <vt:lpstr>Folie 68</vt:lpstr>
      <vt:lpstr>Cyclops</vt:lpstr>
      <vt:lpstr>Ore Carriers</vt:lpstr>
      <vt:lpstr>Radium Gilbert</vt:lpstr>
      <vt:lpstr>Folie 72</vt:lpstr>
      <vt:lpstr>Radium dial painters</vt:lpstr>
      <vt:lpstr>Alpha Particles</vt:lpstr>
      <vt:lpstr>Folie 75</vt:lpstr>
      <vt:lpstr>Folie 76</vt:lpstr>
      <vt:lpstr>Folie 77</vt:lpstr>
      <vt:lpstr>Folie 78</vt:lpstr>
      <vt:lpstr>Folie 79</vt:lpstr>
      <vt:lpstr>Folie 80</vt:lpstr>
      <vt:lpstr>Navajo Miner</vt:lpstr>
      <vt:lpstr>Alpha closeup</vt:lpstr>
      <vt:lpstr>BCMA Report (1980)</vt:lpstr>
      <vt:lpstr>Radon Progeny (chart)</vt:lpstr>
      <vt:lpstr>Radon Progeny (chart)</vt:lpstr>
      <vt:lpstr>Radon Progeny (chart)</vt:lpstr>
      <vt:lpstr>Uranium Shovel</vt:lpstr>
      <vt:lpstr>Key Lake Mine</vt:lpstr>
      <vt:lpstr>Stanrock Tailings</vt:lpstr>
      <vt:lpstr>Uranium Decay Chain</vt:lpstr>
      <vt:lpstr>Uses of Uranium</vt:lpstr>
      <vt:lpstr>Fuel bundle in hand</vt:lpstr>
      <vt:lpstr>Radionuclides in Environment</vt:lpstr>
      <vt:lpstr>Empty Spent Fuel Pool</vt:lpstr>
      <vt:lpstr>Dry Storage at G-1</vt:lpstr>
      <vt:lpstr>Messy Shaft</vt:lpstr>
      <vt:lpstr>Thermal Pulse</vt:lpstr>
      <vt:lpstr>Radioactive Inventory</vt:lpstr>
      <vt:lpstr>10 Million Years</vt:lpstr>
      <vt:lpstr>10 Million Years</vt:lpstr>
      <vt:lpstr>Ball of Plutonium</vt:lpstr>
      <vt:lpstr>Fission schematic</vt:lpstr>
      <vt:lpstr>Folie 103</vt:lpstr>
      <vt:lpstr>Chalk River</vt:lpstr>
      <vt:lpstr>ZEEP Reactor</vt:lpstr>
      <vt:lpstr>Folie 106</vt:lpstr>
      <vt:lpstr>Hanford Tanks</vt:lpstr>
      <vt:lpstr>Tritium (Hydrogen-3)</vt:lpstr>
      <vt:lpstr>Carbon-14</vt:lpstr>
      <vt:lpstr>Tritium (Hydrogen-3) and Carbon-14</vt:lpstr>
      <vt:lpstr>Radwaste Barrels</vt:lpstr>
      <vt:lpstr>Radwaste at Bruce</vt:lpstr>
      <vt:lpstr>Radioactive Pipe Burtial</vt:lpstr>
      <vt:lpstr>Radwaste Incinerator</vt:lpstr>
      <vt:lpstr>Face of CANDU – 2</vt:lpstr>
      <vt:lpstr>Fuel Bundle in Face</vt:lpstr>
      <vt:lpstr>Full Spent Fuel Pool</vt:lpstr>
      <vt:lpstr>Dry Storage at G-1</vt:lpstr>
      <vt:lpstr>Silos at Lepreau – side view</vt:lpstr>
      <vt:lpstr>Messy Shaft</vt:lpstr>
      <vt:lpstr>Neat shaft</vt:lpstr>
      <vt:lpstr>OECD Data</vt:lpstr>
      <vt:lpstr>Thermal Pulse</vt:lpstr>
      <vt:lpstr>Pu-238 decay timeframe</vt:lpstr>
      <vt:lpstr>Cycle? Or Chain?</vt:lpstr>
      <vt:lpstr>The Full Fuel Cycle</vt:lpstr>
      <vt:lpstr>Folie 127</vt:lpstr>
      <vt:lpstr>Ball of Plutonium</vt:lpstr>
      <vt:lpstr>Madonna of the Glovebox</vt:lpstr>
      <vt:lpstr>B-Reactor</vt:lpstr>
      <vt:lpstr>B-reactor Canyon</vt:lpstr>
      <vt:lpstr>Plutonium Life Span</vt:lpstr>
      <vt:lpstr>Chalk River</vt:lpstr>
      <vt:lpstr>ZEEP Reactor</vt:lpstr>
      <vt:lpstr>ZEEP sign close-up</vt:lpstr>
      <vt:lpstr>ZEEP plaque text</vt:lpstr>
      <vt:lpstr>Windscale plant</vt:lpstr>
      <vt:lpstr>Cooling Coils</vt:lpstr>
      <vt:lpstr>Maids of Muslyumovo</vt:lpstr>
      <vt:lpstr>Folie 140</vt:lpstr>
      <vt:lpstr>Fuel bundle in hand</vt:lpstr>
      <vt:lpstr>Splitting of the Atom</vt:lpstr>
      <vt:lpstr>Closup of 1931 doc</vt:lpstr>
      <vt:lpstr>Gaertner Pit</vt:lpstr>
      <vt:lpstr>Rad-sign Closeup</vt:lpstr>
      <vt:lpstr>Uranium Mill</vt:lpstr>
      <vt:lpstr>Hiroshima Buddha</vt:lpstr>
      <vt:lpstr>Fat Man and Little Boy</vt:lpstr>
      <vt:lpstr>Folie 149</vt:lpstr>
      <vt:lpstr>CANDU schematic</vt:lpstr>
      <vt:lpstr>Enrichment plant</vt:lpstr>
      <vt:lpstr>Small Wonder</vt:lpstr>
      <vt:lpstr>Fuel Pellet in hand</vt:lpstr>
      <vt:lpstr>Bjarnie Paulson</vt:lpstr>
      <vt:lpstr>Joyce Carradi</vt:lpstr>
      <vt:lpstr>Becquerel reindeer</vt:lpstr>
      <vt:lpstr>Fission schematic</vt:lpstr>
      <vt:lpstr>Fission schematic</vt:lpstr>
      <vt:lpstr>Fission schematic</vt:lpstr>
      <vt:lpstr>Radioactivity and Human Health</vt:lpstr>
      <vt:lpstr>Hanford – Port Radium</vt:lpstr>
      <vt:lpstr>Folie 162</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Secret Life</dc:title>
  <dc:creator>Office 2004 Test Drive User</dc:creator>
  <cp:lastModifiedBy>Martin Walter</cp:lastModifiedBy>
  <cp:revision>133</cp:revision>
  <cp:lastPrinted>2005-10-19T03:34:20Z</cp:lastPrinted>
  <dcterms:created xsi:type="dcterms:W3CDTF">2005-10-18T19:42:11Z</dcterms:created>
  <dcterms:modified xsi:type="dcterms:W3CDTF">2010-08-28T09:16:23Z</dcterms:modified>
</cp:coreProperties>
</file>